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5.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1B3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6299303" cy="9168359"/>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64A3BB"/>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78815" r="0" b="-58221"/>
              </a:stretch>
            </a:blipFill>
          </p:spPr>
        </p:sp>
      </p:grpSp>
      <p:sp>
        <p:nvSpPr>
          <p:cNvPr name="Freeform 5" id="5"/>
          <p:cNvSpPr/>
          <p:nvPr/>
        </p:nvSpPr>
        <p:spPr>
          <a:xfrm flipH="false" flipV="false" rot="5400000">
            <a:off x="12391641" y="-346177"/>
            <a:ext cx="5550182" cy="6242536"/>
          </a:xfrm>
          <a:custGeom>
            <a:avLst/>
            <a:gdLst/>
            <a:ahLst/>
            <a:cxnLst/>
            <a:rect r="r" b="b" t="t" l="l"/>
            <a:pathLst>
              <a:path h="6242536" w="5550182">
                <a:moveTo>
                  <a:pt x="0" y="0"/>
                </a:moveTo>
                <a:lnTo>
                  <a:pt x="5550182" y="0"/>
                </a:lnTo>
                <a:lnTo>
                  <a:pt x="5550182" y="6242536"/>
                </a:lnTo>
                <a:lnTo>
                  <a:pt x="0" y="6242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6008486" y="6074840"/>
            <a:ext cx="11370709" cy="3183460"/>
            <a:chOff x="0" y="0"/>
            <a:chExt cx="15160946" cy="4244613"/>
          </a:xfrm>
        </p:grpSpPr>
        <p:sp>
          <p:nvSpPr>
            <p:cNvPr name="TextBox 7" id="7"/>
            <p:cNvSpPr txBox="true"/>
            <p:nvPr/>
          </p:nvSpPr>
          <p:spPr>
            <a:xfrm rot="0">
              <a:off x="0" y="-47625"/>
              <a:ext cx="15160946" cy="3369938"/>
            </a:xfrm>
            <a:prstGeom prst="rect">
              <a:avLst/>
            </a:prstGeom>
          </p:spPr>
          <p:txBody>
            <a:bodyPr anchor="t" rtlCol="false" tIns="0" lIns="0" bIns="0" rIns="0">
              <a:spAutoFit/>
            </a:bodyPr>
            <a:lstStyle/>
            <a:p>
              <a:pPr algn="r">
                <a:lnSpc>
                  <a:spcPts val="10080"/>
                </a:lnSpc>
              </a:pPr>
              <a:r>
                <a:rPr lang="en-US" sz="8000">
                  <a:solidFill>
                    <a:srgbClr val="FFFFFF"/>
                  </a:solidFill>
                  <a:latin typeface="DM Sans Bold"/>
                </a:rPr>
                <a:t>APLIKASI </a:t>
              </a:r>
            </a:p>
            <a:p>
              <a:pPr algn="r">
                <a:lnSpc>
                  <a:spcPts val="10080"/>
                </a:lnSpc>
              </a:pPr>
              <a:r>
                <a:rPr lang="en-US" sz="8000">
                  <a:solidFill>
                    <a:srgbClr val="FFFFFF"/>
                  </a:solidFill>
                  <a:latin typeface="DM Sans Bold"/>
                </a:rPr>
                <a:t>SENTIMENT ANALYSIS</a:t>
              </a:r>
            </a:p>
          </p:txBody>
        </p:sp>
        <p:sp>
          <p:nvSpPr>
            <p:cNvPr name="TextBox 8" id="8"/>
            <p:cNvSpPr txBox="true"/>
            <p:nvPr/>
          </p:nvSpPr>
          <p:spPr>
            <a:xfrm rot="0">
              <a:off x="0" y="3448958"/>
              <a:ext cx="15160946" cy="795655"/>
            </a:xfrm>
            <a:prstGeom prst="rect">
              <a:avLst/>
            </a:prstGeom>
          </p:spPr>
          <p:txBody>
            <a:bodyPr anchor="t" rtlCol="false" tIns="0" lIns="0" bIns="0" rIns="0">
              <a:spAutoFit/>
            </a:bodyPr>
            <a:lstStyle/>
            <a:p>
              <a:pPr algn="r">
                <a:lnSpc>
                  <a:spcPts val="5040"/>
                </a:lnSpc>
                <a:spcBef>
                  <a:spcPct val="0"/>
                </a:spcBef>
              </a:pPr>
              <a:r>
                <a:rPr lang="en-US" sz="3600">
                  <a:solidFill>
                    <a:srgbClr val="FFFFFF"/>
                  </a:solidFill>
                  <a:latin typeface="DM Sans"/>
                </a:rPr>
                <a:t>Review Hotel di Kota Jakarta, Indonesia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889940" y="-316922"/>
            <a:ext cx="5081139" cy="5714982"/>
          </a:xfrm>
          <a:custGeom>
            <a:avLst/>
            <a:gdLst/>
            <a:ahLst/>
            <a:cxnLst/>
            <a:rect r="r" b="b" t="t" l="l"/>
            <a:pathLst>
              <a:path h="5714982" w="5081139">
                <a:moveTo>
                  <a:pt x="0" y="0"/>
                </a:moveTo>
                <a:lnTo>
                  <a:pt x="5081138" y="0"/>
                </a:lnTo>
                <a:lnTo>
                  <a:pt x="5081138" y="5714982"/>
                </a:lnTo>
                <a:lnTo>
                  <a:pt x="0" y="5714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739576" y="401849"/>
            <a:ext cx="7060200" cy="7522212"/>
          </a:xfrm>
          <a:prstGeom prst="rect">
            <a:avLst/>
          </a:prstGeom>
        </p:spPr>
      </p:pic>
      <p:grpSp>
        <p:nvGrpSpPr>
          <p:cNvPr name="Group 4" id="4"/>
          <p:cNvGrpSpPr/>
          <p:nvPr/>
        </p:nvGrpSpPr>
        <p:grpSpPr>
          <a:xfrm rot="0">
            <a:off x="8319677" y="1744422"/>
            <a:ext cx="6816362" cy="7941157"/>
            <a:chOff x="0" y="0"/>
            <a:chExt cx="9088482" cy="10588209"/>
          </a:xfrm>
        </p:grpSpPr>
        <p:sp>
          <p:nvSpPr>
            <p:cNvPr name="TextBox 5" id="5"/>
            <p:cNvSpPr txBox="true"/>
            <p:nvPr/>
          </p:nvSpPr>
          <p:spPr>
            <a:xfrm rot="0">
              <a:off x="0" y="-9525"/>
              <a:ext cx="9088482" cy="2041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111B3D"/>
                  </a:solidFill>
                  <a:latin typeface="DM Sans Bold"/>
                </a:rPr>
                <a:t>Dataset apa yang digunakan?</a:t>
              </a:r>
            </a:p>
          </p:txBody>
        </p:sp>
        <p:sp>
          <p:nvSpPr>
            <p:cNvPr name="TextBox 6" id="6"/>
            <p:cNvSpPr txBox="true"/>
            <p:nvPr/>
          </p:nvSpPr>
          <p:spPr>
            <a:xfrm rot="0">
              <a:off x="0" y="2377024"/>
              <a:ext cx="9088482" cy="8211185"/>
            </a:xfrm>
            <a:prstGeom prst="rect">
              <a:avLst/>
            </a:prstGeom>
          </p:spPr>
          <p:txBody>
            <a:bodyPr anchor="t" rtlCol="false" tIns="0" lIns="0" bIns="0" rIns="0">
              <a:spAutoFit/>
            </a:bodyPr>
            <a:lstStyle/>
            <a:p>
              <a:pPr>
                <a:lnSpc>
                  <a:spcPts val="3779"/>
                </a:lnSpc>
              </a:pPr>
              <a:r>
                <a:rPr lang="en-US" sz="2699">
                  <a:solidFill>
                    <a:srgbClr val="111B3D"/>
                  </a:solidFill>
                  <a:latin typeface="DM Sans"/>
                </a:rPr>
                <a:t>Dataset diperoleh dari informasi yang diekstraksi secara otomatis dari halaman web dengan metode web scrapping. </a:t>
              </a:r>
            </a:p>
            <a:p>
              <a:pPr>
                <a:lnSpc>
                  <a:spcPts val="3779"/>
                </a:lnSpc>
              </a:pPr>
            </a:p>
            <a:p>
              <a:pPr>
                <a:lnSpc>
                  <a:spcPts val="3779"/>
                </a:lnSpc>
              </a:pPr>
              <a:r>
                <a:rPr lang="en-US" sz="2699">
                  <a:solidFill>
                    <a:srgbClr val="111B3D"/>
                  </a:solidFill>
                  <a:latin typeface="DM Sans"/>
                </a:rPr>
                <a:t>Saya membuat model web scrappingnya dengan menggunakan Serp API. Untuk lokasi pengumpulan data saya tentukan di daerah jakarta dengan kategori khusus yaitu ”hotel”.</a:t>
              </a:r>
            </a:p>
            <a:p>
              <a:pPr>
                <a:lnSpc>
                  <a:spcPts val="3779"/>
                </a:lnSpc>
              </a:pPr>
            </a:p>
            <a:p>
              <a:pPr algn="l" marL="0" indent="0" lvl="0">
                <a:lnSpc>
                  <a:spcPts val="3779"/>
                </a:lnSpc>
                <a:spcBef>
                  <a:spcPct val="0"/>
                </a:spcBef>
              </a:pPr>
              <a:r>
                <a:rPr lang="en-US" sz="2699">
                  <a:solidFill>
                    <a:srgbClr val="111B3D"/>
                  </a:solidFill>
                  <a:latin typeface="DM Sans"/>
                </a:rPr>
                <a:t>Atribut data yang dikumpulkan berupa nama hotel, username pengulas, rating hotel, dan review hotel.</a:t>
              </a:r>
            </a:p>
          </p:txBody>
        </p:sp>
      </p:grpSp>
      <p:sp>
        <p:nvSpPr>
          <p:cNvPr name="Freeform 7" id="7"/>
          <p:cNvSpPr/>
          <p:nvPr/>
        </p:nvSpPr>
        <p:spPr>
          <a:xfrm flipH="true" flipV="false" rot="-10800000">
            <a:off x="0" y="7213238"/>
            <a:ext cx="2732854" cy="3073762"/>
          </a:xfrm>
          <a:custGeom>
            <a:avLst/>
            <a:gdLst/>
            <a:ahLst/>
            <a:cxnLst/>
            <a:rect r="r" b="b" t="t" l="l"/>
            <a:pathLst>
              <a:path h="3073762" w="2732854">
                <a:moveTo>
                  <a:pt x="2732854" y="0"/>
                </a:moveTo>
                <a:lnTo>
                  <a:pt x="0" y="0"/>
                </a:lnTo>
                <a:lnTo>
                  <a:pt x="0" y="3073762"/>
                </a:lnTo>
                <a:lnTo>
                  <a:pt x="2732854" y="3073762"/>
                </a:lnTo>
                <a:lnTo>
                  <a:pt x="27328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127713" y="1222963"/>
            <a:ext cx="6812839" cy="6812839"/>
          </a:xfrm>
          <a:prstGeom prst="rect">
            <a:avLst/>
          </a:prstGeom>
        </p:spPr>
      </p:pic>
      <p:sp>
        <p:nvSpPr>
          <p:cNvPr name="Freeform 3" id="3"/>
          <p:cNvSpPr/>
          <p:nvPr/>
        </p:nvSpPr>
        <p:spPr>
          <a:xfrm flipH="false" flipV="false" rot="-10800000">
            <a:off x="14915719" y="6494046"/>
            <a:ext cx="3372281" cy="3792954"/>
          </a:xfrm>
          <a:custGeom>
            <a:avLst/>
            <a:gdLst/>
            <a:ahLst/>
            <a:cxnLst/>
            <a:rect r="r" b="b" t="t" l="l"/>
            <a:pathLst>
              <a:path h="3792954" w="3372281">
                <a:moveTo>
                  <a:pt x="0" y="0"/>
                </a:moveTo>
                <a:lnTo>
                  <a:pt x="3372281" y="0"/>
                </a:lnTo>
                <a:lnTo>
                  <a:pt x="3372281"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455495" y="1781175"/>
            <a:ext cx="7895703" cy="1533525"/>
          </a:xfrm>
          <a:prstGeom prst="rect">
            <a:avLst/>
          </a:prstGeom>
        </p:spPr>
        <p:txBody>
          <a:bodyPr anchor="t" rtlCol="false" tIns="0" lIns="0" bIns="0" rIns="0">
            <a:spAutoFit/>
          </a:bodyPr>
          <a:lstStyle/>
          <a:p>
            <a:pPr marL="0" indent="0" lvl="0">
              <a:lnSpc>
                <a:spcPts val="6000"/>
              </a:lnSpc>
              <a:spcBef>
                <a:spcPct val="0"/>
              </a:spcBef>
            </a:pPr>
            <a:r>
              <a:rPr lang="en-US" sz="5000">
                <a:solidFill>
                  <a:srgbClr val="111B3D"/>
                </a:solidFill>
                <a:latin typeface="DM Sans Bold"/>
              </a:rPr>
              <a:t>Bagaimana performa dari hasil pengujian model?</a:t>
            </a:r>
          </a:p>
        </p:txBody>
      </p:sp>
      <p:sp>
        <p:nvSpPr>
          <p:cNvPr name="TextBox 5" id="5"/>
          <p:cNvSpPr txBox="true"/>
          <p:nvPr/>
        </p:nvSpPr>
        <p:spPr>
          <a:xfrm rot="0">
            <a:off x="9670222" y="4581758"/>
            <a:ext cx="7041560" cy="1884045"/>
          </a:xfrm>
          <a:prstGeom prst="rect">
            <a:avLst/>
          </a:prstGeom>
        </p:spPr>
        <p:txBody>
          <a:bodyPr anchor="t" rtlCol="false" tIns="0" lIns="0" bIns="0" rIns="0">
            <a:spAutoFit/>
          </a:bodyPr>
          <a:lstStyle/>
          <a:p>
            <a:pPr marL="0" indent="0" lvl="0">
              <a:lnSpc>
                <a:spcPts val="3779"/>
              </a:lnSpc>
              <a:spcBef>
                <a:spcPct val="0"/>
              </a:spcBef>
            </a:pPr>
            <a:r>
              <a:rPr lang="en-US" sz="2699">
                <a:solidFill>
                  <a:srgbClr val="111B3D"/>
                </a:solidFill>
                <a:latin typeface="DM Sans"/>
              </a:rPr>
              <a:t>Hasil pengujian pada model training SVC telah menunjukkan bahwa model telah memiliki tingkat akurasi, presisi, recall, dan F1-score yang tinggi.</a:t>
            </a:r>
          </a:p>
        </p:txBody>
      </p:sp>
      <p:sp>
        <p:nvSpPr>
          <p:cNvPr name="TextBox 6" id="6"/>
          <p:cNvSpPr txBox="true"/>
          <p:nvPr/>
        </p:nvSpPr>
        <p:spPr>
          <a:xfrm rot="0">
            <a:off x="8076325" y="7268478"/>
            <a:ext cx="6703383" cy="931545"/>
          </a:xfrm>
          <a:prstGeom prst="rect">
            <a:avLst/>
          </a:prstGeom>
        </p:spPr>
        <p:txBody>
          <a:bodyPr anchor="t" rtlCol="false" tIns="0" lIns="0" bIns="0" rIns="0">
            <a:spAutoFit/>
          </a:bodyPr>
          <a:lstStyle/>
          <a:p>
            <a:pPr>
              <a:lnSpc>
                <a:spcPts val="3779"/>
              </a:lnSpc>
              <a:spcBef>
                <a:spcPct val="0"/>
              </a:spcBef>
            </a:pPr>
            <a:r>
              <a:rPr lang="en-US" sz="2699">
                <a:solidFill>
                  <a:srgbClr val="111B3D"/>
                </a:solidFill>
                <a:latin typeface="DM Sans"/>
              </a:rPr>
              <a:t>Hal ini menunjukkan bahwa performa dari hasil pengujian model adalah sangat baik.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44393" y="-732808"/>
            <a:ext cx="11748960" cy="13214577"/>
          </a:xfrm>
          <a:custGeom>
            <a:avLst/>
            <a:gdLst/>
            <a:ahLst/>
            <a:cxnLst/>
            <a:rect r="r" b="b" t="t" l="l"/>
            <a:pathLst>
              <a:path h="13214577" w="11748960">
                <a:moveTo>
                  <a:pt x="0" y="13214576"/>
                </a:moveTo>
                <a:lnTo>
                  <a:pt x="11748960" y="13214576"/>
                </a:lnTo>
                <a:lnTo>
                  <a:pt x="11748960" y="0"/>
                </a:lnTo>
                <a:lnTo>
                  <a:pt x="0" y="0"/>
                </a:lnTo>
                <a:lnTo>
                  <a:pt x="0" y="132145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49153" y="1498504"/>
            <a:ext cx="323850" cy="3238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4A3BB"/>
            </a:solidFill>
          </p:spPr>
        </p:sp>
      </p:grpSp>
      <p:grpSp>
        <p:nvGrpSpPr>
          <p:cNvPr name="Group 5" id="5"/>
          <p:cNvGrpSpPr/>
          <p:nvPr/>
        </p:nvGrpSpPr>
        <p:grpSpPr>
          <a:xfrm rot="0">
            <a:off x="6128736" y="3855582"/>
            <a:ext cx="323850" cy="32385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4A3BB"/>
            </a:solidFill>
          </p:spPr>
        </p:sp>
      </p:grpSp>
      <p:grpSp>
        <p:nvGrpSpPr>
          <p:cNvPr name="Group 7" id="7"/>
          <p:cNvGrpSpPr/>
          <p:nvPr/>
        </p:nvGrpSpPr>
        <p:grpSpPr>
          <a:xfrm rot="0">
            <a:off x="3822532" y="5966285"/>
            <a:ext cx="323850" cy="32385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4A3BB"/>
            </a:solidFill>
          </p:spPr>
        </p:sp>
      </p:grpSp>
      <p:grpSp>
        <p:nvGrpSpPr>
          <p:cNvPr name="Group 9" id="9"/>
          <p:cNvGrpSpPr/>
          <p:nvPr/>
        </p:nvGrpSpPr>
        <p:grpSpPr>
          <a:xfrm rot="0">
            <a:off x="1435427" y="8068138"/>
            <a:ext cx="323850" cy="32385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4A3BB"/>
            </a:solidFill>
          </p:spPr>
        </p:sp>
      </p:grpSp>
      <p:sp>
        <p:nvSpPr>
          <p:cNvPr name="TextBox 11" id="11"/>
          <p:cNvSpPr txBox="true"/>
          <p:nvPr/>
        </p:nvSpPr>
        <p:spPr>
          <a:xfrm rot="0">
            <a:off x="1028700" y="1019175"/>
            <a:ext cx="5971021" cy="2295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7FDFD"/>
                </a:solidFill>
                <a:latin typeface="DM Sans Bold"/>
              </a:rPr>
              <a:t>Bagaimana proses deployment aplikasi ini?</a:t>
            </a:r>
          </a:p>
        </p:txBody>
      </p:sp>
      <p:grpSp>
        <p:nvGrpSpPr>
          <p:cNvPr name="Group 12" id="12"/>
          <p:cNvGrpSpPr/>
          <p:nvPr/>
        </p:nvGrpSpPr>
        <p:grpSpPr>
          <a:xfrm rot="0">
            <a:off x="9604569" y="1406699"/>
            <a:ext cx="7779726" cy="1774746"/>
            <a:chOff x="0" y="0"/>
            <a:chExt cx="10372969" cy="2366328"/>
          </a:xfrm>
        </p:grpSpPr>
        <p:sp>
          <p:nvSpPr>
            <p:cNvPr name="TextBox 13" id="13"/>
            <p:cNvSpPr txBox="true"/>
            <p:nvPr/>
          </p:nvSpPr>
          <p:spPr>
            <a:xfrm rot="0">
              <a:off x="0" y="-9525"/>
              <a:ext cx="10372969" cy="720725"/>
            </a:xfrm>
            <a:prstGeom prst="rect">
              <a:avLst/>
            </a:prstGeom>
          </p:spPr>
          <p:txBody>
            <a:bodyPr anchor="t" rtlCol="false" tIns="0" lIns="0" bIns="0" rIns="0">
              <a:spAutoFit/>
            </a:bodyPr>
            <a:lstStyle/>
            <a:p>
              <a:pPr marL="0" indent="0" lvl="0">
                <a:lnSpc>
                  <a:spcPts val="4200"/>
                </a:lnSpc>
                <a:spcBef>
                  <a:spcPct val="0"/>
                </a:spcBef>
              </a:pPr>
              <a:r>
                <a:rPr lang="en-US" sz="3500">
                  <a:solidFill>
                    <a:srgbClr val="111B3D"/>
                  </a:solidFill>
                  <a:latin typeface="DM Sans Bold"/>
                </a:rPr>
                <a:t>4. Deploy aplikasi ke platform cloud</a:t>
              </a:r>
            </a:p>
          </p:txBody>
        </p:sp>
        <p:sp>
          <p:nvSpPr>
            <p:cNvPr name="TextBox 14" id="14"/>
            <p:cNvSpPr txBox="true"/>
            <p:nvPr/>
          </p:nvSpPr>
          <p:spPr>
            <a:xfrm rot="0">
              <a:off x="0" y="903923"/>
              <a:ext cx="10372969" cy="14624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Setelah aplikasi dipastikan berjalan dengan baik secara lokal, maka aplikasi dapat dideploy ke platform cloud seperti Heroku, AWS, atau Azure. </a:t>
              </a:r>
            </a:p>
          </p:txBody>
        </p:sp>
      </p:grpSp>
      <p:grpSp>
        <p:nvGrpSpPr>
          <p:cNvPr name="Group 15" id="15"/>
          <p:cNvGrpSpPr/>
          <p:nvPr/>
        </p:nvGrpSpPr>
        <p:grpSpPr>
          <a:xfrm rot="0">
            <a:off x="6983282" y="3763778"/>
            <a:ext cx="5803186" cy="1774746"/>
            <a:chOff x="0" y="0"/>
            <a:chExt cx="7737581" cy="2366328"/>
          </a:xfrm>
        </p:grpSpPr>
        <p:sp>
          <p:nvSpPr>
            <p:cNvPr name="TextBox 16" id="16"/>
            <p:cNvSpPr txBox="true"/>
            <p:nvPr/>
          </p:nvSpPr>
          <p:spPr>
            <a:xfrm rot="0">
              <a:off x="0" y="-9525"/>
              <a:ext cx="7737581" cy="720725"/>
            </a:xfrm>
            <a:prstGeom prst="rect">
              <a:avLst/>
            </a:prstGeom>
          </p:spPr>
          <p:txBody>
            <a:bodyPr anchor="t" rtlCol="false" tIns="0" lIns="0" bIns="0" rIns="0">
              <a:spAutoFit/>
            </a:bodyPr>
            <a:lstStyle/>
            <a:p>
              <a:pPr marL="0" indent="0" lvl="0">
                <a:lnSpc>
                  <a:spcPts val="4200"/>
                </a:lnSpc>
                <a:spcBef>
                  <a:spcPct val="0"/>
                </a:spcBef>
              </a:pPr>
              <a:r>
                <a:rPr lang="en-US" sz="3500">
                  <a:solidFill>
                    <a:srgbClr val="111B3D"/>
                  </a:solidFill>
                  <a:latin typeface="DM Sans Bold"/>
                </a:rPr>
                <a:t>3. Jalankan aplikasi di lokal</a:t>
              </a:r>
            </a:p>
          </p:txBody>
        </p:sp>
        <p:sp>
          <p:nvSpPr>
            <p:cNvPr name="TextBox 17" id="17"/>
            <p:cNvSpPr txBox="true"/>
            <p:nvPr/>
          </p:nvSpPr>
          <p:spPr>
            <a:xfrm rot="0">
              <a:off x="0" y="903923"/>
              <a:ext cx="7737581" cy="14624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Setelah selesai maka aplikasi akan dicoba dengan dijalankan di environment lokal dengan menggunakan perintah -&gt; streamlit run app.py.</a:t>
              </a:r>
            </a:p>
          </p:txBody>
        </p:sp>
      </p:grpSp>
      <p:grpSp>
        <p:nvGrpSpPr>
          <p:cNvPr name="Group 18" id="18"/>
          <p:cNvGrpSpPr/>
          <p:nvPr/>
        </p:nvGrpSpPr>
        <p:grpSpPr>
          <a:xfrm rot="0">
            <a:off x="4679671" y="5874480"/>
            <a:ext cx="6157704" cy="1403271"/>
            <a:chOff x="0" y="0"/>
            <a:chExt cx="8210272" cy="1871028"/>
          </a:xfrm>
        </p:grpSpPr>
        <p:sp>
          <p:nvSpPr>
            <p:cNvPr name="TextBox 19" id="19"/>
            <p:cNvSpPr txBox="true"/>
            <p:nvPr/>
          </p:nvSpPr>
          <p:spPr>
            <a:xfrm rot="0">
              <a:off x="0" y="-9525"/>
              <a:ext cx="8210272" cy="720725"/>
            </a:xfrm>
            <a:prstGeom prst="rect">
              <a:avLst/>
            </a:prstGeom>
          </p:spPr>
          <p:txBody>
            <a:bodyPr anchor="t" rtlCol="false" tIns="0" lIns="0" bIns="0" rIns="0">
              <a:spAutoFit/>
            </a:bodyPr>
            <a:lstStyle/>
            <a:p>
              <a:pPr marL="0" indent="0" lvl="0">
                <a:lnSpc>
                  <a:spcPts val="4200"/>
                </a:lnSpc>
                <a:spcBef>
                  <a:spcPct val="0"/>
                </a:spcBef>
              </a:pPr>
              <a:r>
                <a:rPr lang="en-US" sz="3500">
                  <a:solidFill>
                    <a:srgbClr val="111B3D"/>
                  </a:solidFill>
                  <a:latin typeface="DM Sans Bold"/>
                </a:rPr>
                <a:t>2. Buat file aplikasi Streamlit</a:t>
              </a:r>
            </a:p>
          </p:txBody>
        </p:sp>
        <p:sp>
          <p:nvSpPr>
            <p:cNvPr name="TextBox 20" id="20"/>
            <p:cNvSpPr txBox="true"/>
            <p:nvPr/>
          </p:nvSpPr>
          <p:spPr>
            <a:xfrm rot="0">
              <a:off x="0" y="903923"/>
              <a:ext cx="8210272" cy="9671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Buat file Python (misalnya, app.py) yang akan menjadi script utama aplikasi Streamlit.</a:t>
              </a:r>
            </a:p>
          </p:txBody>
        </p:sp>
      </p:grpSp>
      <p:grpSp>
        <p:nvGrpSpPr>
          <p:cNvPr name="Group 21" id="21"/>
          <p:cNvGrpSpPr/>
          <p:nvPr/>
        </p:nvGrpSpPr>
        <p:grpSpPr>
          <a:xfrm rot="0">
            <a:off x="2290843" y="7976333"/>
            <a:ext cx="5031394" cy="1774746"/>
            <a:chOff x="0" y="0"/>
            <a:chExt cx="6708525" cy="2366328"/>
          </a:xfrm>
        </p:grpSpPr>
        <p:sp>
          <p:nvSpPr>
            <p:cNvPr name="TextBox 22" id="22"/>
            <p:cNvSpPr txBox="true"/>
            <p:nvPr/>
          </p:nvSpPr>
          <p:spPr>
            <a:xfrm rot="0">
              <a:off x="0" y="-9525"/>
              <a:ext cx="6708525" cy="720725"/>
            </a:xfrm>
            <a:prstGeom prst="rect">
              <a:avLst/>
            </a:prstGeom>
          </p:spPr>
          <p:txBody>
            <a:bodyPr anchor="t" rtlCol="false" tIns="0" lIns="0" bIns="0" rIns="0">
              <a:spAutoFit/>
            </a:bodyPr>
            <a:lstStyle/>
            <a:p>
              <a:pPr>
                <a:lnSpc>
                  <a:spcPts val="4200"/>
                </a:lnSpc>
                <a:spcBef>
                  <a:spcPct val="0"/>
                </a:spcBef>
              </a:pPr>
              <a:r>
                <a:rPr lang="en-US" sz="3500">
                  <a:solidFill>
                    <a:srgbClr val="111B3D"/>
                  </a:solidFill>
                  <a:latin typeface="DM Sans Bold"/>
                </a:rPr>
                <a:t>1.  Instalasi Streamlit</a:t>
              </a:r>
            </a:p>
          </p:txBody>
        </p:sp>
        <p:sp>
          <p:nvSpPr>
            <p:cNvPr name="TextBox 23" id="23"/>
            <p:cNvSpPr txBox="true"/>
            <p:nvPr/>
          </p:nvSpPr>
          <p:spPr>
            <a:xfrm rot="0">
              <a:off x="0" y="903923"/>
              <a:ext cx="6708525" cy="14624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Menginstall Streamlit ke dalam environment dengan menggunakan command -&gt; pip install streamlit.</a:t>
              </a:r>
            </a:p>
          </p:txBody>
        </p:sp>
      </p:grpSp>
      <p:sp>
        <p:nvSpPr>
          <p:cNvPr name="Freeform 24" id="24"/>
          <p:cNvSpPr/>
          <p:nvPr/>
        </p:nvSpPr>
        <p:spPr>
          <a:xfrm flipH="false" flipV="false" rot="-10800000">
            <a:off x="9111103" y="3352800"/>
            <a:ext cx="6199009" cy="6972300"/>
          </a:xfrm>
          <a:custGeom>
            <a:avLst/>
            <a:gdLst/>
            <a:ahLst/>
            <a:cxnLst/>
            <a:rect r="r" b="b" t="t" l="l"/>
            <a:pathLst>
              <a:path h="6972300" w="6199009">
                <a:moveTo>
                  <a:pt x="0" y="0"/>
                </a:moveTo>
                <a:lnTo>
                  <a:pt x="6199008" y="0"/>
                </a:lnTo>
                <a:lnTo>
                  <a:pt x="6199008" y="6972300"/>
                </a:lnTo>
                <a:lnTo>
                  <a:pt x="0" y="6972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5300586" y="3352800"/>
            <a:ext cx="6199009" cy="6972300"/>
          </a:xfrm>
          <a:custGeom>
            <a:avLst/>
            <a:gdLst/>
            <a:ahLst/>
            <a:cxnLst/>
            <a:rect r="r" b="b" t="t" l="l"/>
            <a:pathLst>
              <a:path h="6972300" w="6199009">
                <a:moveTo>
                  <a:pt x="0" y="0"/>
                </a:moveTo>
                <a:lnTo>
                  <a:pt x="6199009" y="0"/>
                </a:lnTo>
                <a:lnTo>
                  <a:pt x="6199009" y="6972300"/>
                </a:lnTo>
                <a:lnTo>
                  <a:pt x="0" y="6972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28196" y="4696913"/>
            <a:ext cx="5261891" cy="5918282"/>
          </a:xfrm>
          <a:custGeom>
            <a:avLst/>
            <a:gdLst/>
            <a:ahLst/>
            <a:cxnLst/>
            <a:rect r="r" b="b" t="t" l="l"/>
            <a:pathLst>
              <a:path h="5918282" w="5261891">
                <a:moveTo>
                  <a:pt x="0" y="0"/>
                </a:moveTo>
                <a:lnTo>
                  <a:pt x="5261891" y="0"/>
                </a:lnTo>
                <a:lnTo>
                  <a:pt x="5261891" y="5918283"/>
                </a:lnTo>
                <a:lnTo>
                  <a:pt x="0" y="5918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10800000">
            <a:off x="9144000" y="-2021382"/>
            <a:ext cx="14495046" cy="8153464"/>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0"/>
                  </a:moveTo>
                  <a:lnTo>
                    <a:pt x="6089457" y="3425320"/>
                  </a:lnTo>
                  <a:lnTo>
                    <a:pt x="0" y="3425320"/>
                  </a:lnTo>
                  <a:cubicBezTo>
                    <a:pt x="2029819" y="2283546"/>
                    <a:pt x="4059638" y="1141773"/>
                    <a:pt x="6089457" y="0"/>
                  </a:cubicBezTo>
                  <a:close/>
                </a:path>
              </a:pathLst>
            </a:custGeom>
            <a:solidFill>
              <a:srgbClr val="F7FDFD"/>
            </a:solidFill>
          </p:spPr>
        </p:sp>
        <p:sp>
          <p:nvSpPr>
            <p:cNvPr name="Freeform 5" id="5"/>
            <p:cNvSpPr/>
            <p:nvPr/>
          </p:nvSpPr>
          <p:spPr>
            <a:xfrm flipH="false" flipV="false" rot="0">
              <a:off x="0" y="0"/>
              <a:ext cx="6089457" cy="3425320"/>
            </a:xfrm>
            <a:custGeom>
              <a:avLst/>
              <a:gdLst/>
              <a:ahLst/>
              <a:cxnLst/>
              <a:rect r="r" b="b" t="t" l="l"/>
              <a:pathLst>
                <a:path h="3425320" w="6089457">
                  <a:moveTo>
                    <a:pt x="6089457" y="0"/>
                  </a:moveTo>
                  <a:lnTo>
                    <a:pt x="6089457" y="3425320"/>
                  </a:lnTo>
                  <a:lnTo>
                    <a:pt x="0" y="3425320"/>
                  </a:lnTo>
                  <a:cubicBezTo>
                    <a:pt x="2029819" y="2283546"/>
                    <a:pt x="4059638" y="1141773"/>
                    <a:pt x="6089457" y="0"/>
                  </a:cubicBezTo>
                  <a:close/>
                </a:path>
              </a:pathLst>
            </a:custGeom>
            <a:blipFill>
              <a:blip r:embed="rId4"/>
              <a:stretch>
                <a:fillRect l="0" t="-243" r="0" b="-18275"/>
              </a:stretch>
            </a:blipFill>
          </p:spPr>
        </p:sp>
      </p:grpSp>
      <p:sp>
        <p:nvSpPr>
          <p:cNvPr name="TextBox 6" id="6"/>
          <p:cNvSpPr txBox="true"/>
          <p:nvPr/>
        </p:nvSpPr>
        <p:spPr>
          <a:xfrm rot="0">
            <a:off x="1028700" y="807575"/>
            <a:ext cx="8115300" cy="1533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111B3D"/>
                </a:solidFill>
                <a:latin typeface="DM Sans Bold"/>
              </a:rPr>
              <a:t>Kesimpulan apa yang didapat dari aplikasi ini?</a:t>
            </a:r>
          </a:p>
        </p:txBody>
      </p:sp>
      <p:sp>
        <p:nvSpPr>
          <p:cNvPr name="TextBox 7" id="7"/>
          <p:cNvSpPr txBox="true"/>
          <p:nvPr/>
        </p:nvSpPr>
        <p:spPr>
          <a:xfrm rot="0">
            <a:off x="10080407" y="5072734"/>
            <a:ext cx="7639028" cy="2360295"/>
          </a:xfrm>
          <a:prstGeom prst="rect">
            <a:avLst/>
          </a:prstGeom>
        </p:spPr>
        <p:txBody>
          <a:bodyPr anchor="t" rtlCol="false" tIns="0" lIns="0" bIns="0" rIns="0">
            <a:spAutoFit/>
          </a:bodyPr>
          <a:lstStyle/>
          <a:p>
            <a:pPr algn="r">
              <a:lnSpc>
                <a:spcPts val="3779"/>
              </a:lnSpc>
            </a:pPr>
          </a:p>
          <a:p>
            <a:pPr algn="r" marL="0" indent="0" lvl="0">
              <a:lnSpc>
                <a:spcPts val="3779"/>
              </a:lnSpc>
              <a:spcBef>
                <a:spcPct val="0"/>
              </a:spcBef>
            </a:pPr>
            <a:r>
              <a:rPr lang="en-US" sz="2699">
                <a:solidFill>
                  <a:srgbClr val="111B3D"/>
                </a:solidFill>
                <a:latin typeface="DM Sans"/>
              </a:rPr>
              <a:t>Untuk model yang satunya menggunakan algoritma Support Vector Classifier (SVC), yang memberikan hasil yang baik dalam menganalisis sentimen ulasan berbahasa Inggris. </a:t>
            </a:r>
          </a:p>
        </p:txBody>
      </p:sp>
      <p:sp>
        <p:nvSpPr>
          <p:cNvPr name="TextBox 8" id="8"/>
          <p:cNvSpPr txBox="true"/>
          <p:nvPr/>
        </p:nvSpPr>
        <p:spPr>
          <a:xfrm rot="0">
            <a:off x="2149324" y="3202024"/>
            <a:ext cx="6114268" cy="3789045"/>
          </a:xfrm>
          <a:prstGeom prst="rect">
            <a:avLst/>
          </a:prstGeom>
        </p:spPr>
        <p:txBody>
          <a:bodyPr anchor="t" rtlCol="false" tIns="0" lIns="0" bIns="0" rIns="0">
            <a:spAutoFit/>
          </a:bodyPr>
          <a:lstStyle/>
          <a:p>
            <a:pPr algn="r" marL="0" indent="0" lvl="0">
              <a:lnSpc>
                <a:spcPts val="3779"/>
              </a:lnSpc>
              <a:spcBef>
                <a:spcPct val="0"/>
              </a:spcBef>
            </a:pPr>
            <a:r>
              <a:rPr lang="en-US" sz="2699">
                <a:solidFill>
                  <a:srgbClr val="111B3D"/>
                </a:solidFill>
                <a:latin typeface="DM Sans"/>
              </a:rPr>
              <a:t>Aplikasi Sentiment Analysis yang saya buat untuk ulasan hotel di Jakarta telah melewati pengujian dengan hasil yang memuaskan. Saya membuat 2 model disini. Model yang pertama digunakan untuk mengumpulkan dataset ulasan hotel menggunakan metode web scrapping.</a:t>
            </a:r>
            <a:r>
              <a:rPr lang="en-US" sz="2699">
                <a:solidFill>
                  <a:srgbClr val="111B3D"/>
                </a:solidFill>
                <a:latin typeface="DM Sans"/>
              </a:rPr>
              <a:t> </a:t>
            </a:r>
          </a:p>
        </p:txBody>
      </p:sp>
      <p:sp>
        <p:nvSpPr>
          <p:cNvPr name="TextBox 9" id="9"/>
          <p:cNvSpPr txBox="true"/>
          <p:nvPr/>
        </p:nvSpPr>
        <p:spPr>
          <a:xfrm rot="0">
            <a:off x="7446817" y="8290279"/>
            <a:ext cx="8712007" cy="1407795"/>
          </a:xfrm>
          <a:prstGeom prst="rect">
            <a:avLst/>
          </a:prstGeom>
        </p:spPr>
        <p:txBody>
          <a:bodyPr anchor="t" rtlCol="false" tIns="0" lIns="0" bIns="0" rIns="0">
            <a:spAutoFit/>
          </a:bodyPr>
          <a:lstStyle/>
          <a:p>
            <a:pPr algn="ctr" marL="0" indent="0" lvl="0">
              <a:lnSpc>
                <a:spcPts val="3779"/>
              </a:lnSpc>
              <a:spcBef>
                <a:spcPct val="0"/>
              </a:spcBef>
            </a:pPr>
            <a:r>
              <a:rPr lang="en-US" sz="2699">
                <a:solidFill>
                  <a:srgbClr val="111B3D"/>
                </a:solidFill>
                <a:latin typeface="DM Sans"/>
              </a:rPr>
              <a:t>Meskipun berhasil, satu kekurangan teridentifikasi, yaitu keterbatasan pada bahasa, di mana aplikasi hanya dapat menganalisis ulasan dalam bahasa Inggris.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sp>
        <p:nvSpPr>
          <p:cNvPr name="TextBox 2" id="2"/>
          <p:cNvSpPr txBox="true"/>
          <p:nvPr/>
        </p:nvSpPr>
        <p:spPr>
          <a:xfrm rot="0">
            <a:off x="1380882" y="1781175"/>
            <a:ext cx="9390002" cy="1533525"/>
          </a:xfrm>
          <a:prstGeom prst="rect">
            <a:avLst/>
          </a:prstGeom>
        </p:spPr>
        <p:txBody>
          <a:bodyPr anchor="t" rtlCol="false" tIns="0" lIns="0" bIns="0" rIns="0">
            <a:spAutoFit/>
          </a:bodyPr>
          <a:lstStyle/>
          <a:p>
            <a:pPr>
              <a:lnSpc>
                <a:spcPts val="6000"/>
              </a:lnSpc>
            </a:pPr>
            <a:r>
              <a:rPr lang="en-US" sz="5000">
                <a:solidFill>
                  <a:srgbClr val="111B3D"/>
                </a:solidFill>
                <a:latin typeface="DM Sans Bold"/>
              </a:rPr>
              <a:t>Apa saran dan rekomendasi yang dapat diberikan?</a:t>
            </a:r>
          </a:p>
        </p:txBody>
      </p:sp>
      <p:sp>
        <p:nvSpPr>
          <p:cNvPr name="TextBox 3" id="3"/>
          <p:cNvSpPr txBox="true"/>
          <p:nvPr/>
        </p:nvSpPr>
        <p:spPr>
          <a:xfrm rot="0">
            <a:off x="1380882" y="3998391"/>
            <a:ext cx="9390002" cy="5343525"/>
          </a:xfrm>
          <a:prstGeom prst="rect">
            <a:avLst/>
          </a:prstGeom>
        </p:spPr>
        <p:txBody>
          <a:bodyPr anchor="t" rtlCol="false" tIns="0" lIns="0" bIns="0" rIns="0">
            <a:spAutoFit/>
          </a:bodyPr>
          <a:lstStyle/>
          <a:p>
            <a:pPr>
              <a:lnSpc>
                <a:spcPts val="4200"/>
              </a:lnSpc>
            </a:pPr>
            <a:r>
              <a:rPr lang="en-US" sz="3500">
                <a:solidFill>
                  <a:srgbClr val="111B3D"/>
                </a:solidFill>
                <a:latin typeface="DM Sans"/>
              </a:rPr>
              <a:t>Untuk meningkatkan fungsionalitas, kedepannya dapat dilakukan integrasi dengan menambahkan layanan terjemahan otomatis agar aplikasi dapat menangani ulasan dalam bahasa yang berbeda, seperti bahasa Indonesia. </a:t>
            </a:r>
          </a:p>
          <a:p>
            <a:pPr>
              <a:lnSpc>
                <a:spcPts val="4200"/>
              </a:lnSpc>
            </a:pPr>
          </a:p>
          <a:p>
            <a:pPr>
              <a:lnSpc>
                <a:spcPts val="4200"/>
              </a:lnSpc>
            </a:pPr>
            <a:r>
              <a:rPr lang="en-US" sz="3500">
                <a:solidFill>
                  <a:srgbClr val="111B3D"/>
                </a:solidFill>
                <a:latin typeface="DM Sans"/>
              </a:rPr>
              <a:t>Dengan memperbaiki keterbatasan ini, aplikasi dapat menjadi lebih fleksibel dan dapat diakses oleh lebih banyak pengguna. </a:t>
            </a:r>
          </a:p>
        </p:txBody>
      </p:sp>
      <p:sp>
        <p:nvSpPr>
          <p:cNvPr name="Freeform 4" id="4"/>
          <p:cNvSpPr/>
          <p:nvPr/>
        </p:nvSpPr>
        <p:spPr>
          <a:xfrm flipH="false" flipV="false" rot="-10800000">
            <a:off x="11451939" y="2598179"/>
            <a:ext cx="6836061" cy="7688821"/>
          </a:xfrm>
          <a:custGeom>
            <a:avLst/>
            <a:gdLst/>
            <a:ahLst/>
            <a:cxnLst/>
            <a:rect r="r" b="b" t="t" l="l"/>
            <a:pathLst>
              <a:path h="7688821" w="6836061">
                <a:moveTo>
                  <a:pt x="0" y="0"/>
                </a:moveTo>
                <a:lnTo>
                  <a:pt x="6836061" y="0"/>
                </a:lnTo>
                <a:lnTo>
                  <a:pt x="6836061" y="7688821"/>
                </a:lnTo>
                <a:lnTo>
                  <a:pt x="0" y="76888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9550939" y="-512955"/>
            <a:ext cx="8224105" cy="9250016"/>
          </a:xfrm>
          <a:custGeom>
            <a:avLst/>
            <a:gdLst/>
            <a:ahLst/>
            <a:cxnLst/>
            <a:rect r="r" b="b" t="t" l="l"/>
            <a:pathLst>
              <a:path h="9250016" w="8224105">
                <a:moveTo>
                  <a:pt x="0" y="0"/>
                </a:moveTo>
                <a:lnTo>
                  <a:pt x="8224106" y="0"/>
                </a:lnTo>
                <a:lnTo>
                  <a:pt x="8224106" y="9250016"/>
                </a:lnTo>
                <a:lnTo>
                  <a:pt x="0" y="92500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44000" y="0"/>
            <a:ext cx="9144000" cy="10287000"/>
            <a:chOff x="0" y="0"/>
            <a:chExt cx="5370413" cy="6041715"/>
          </a:xfrm>
        </p:grpSpPr>
        <p:sp>
          <p:nvSpPr>
            <p:cNvPr name="Freeform 3" id="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F7FDFD"/>
            </a:solidFill>
          </p:spPr>
        </p:sp>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2"/>
              <a:stretch>
                <a:fillRect l="0" t="-33333" r="0" b="0"/>
              </a:stretch>
            </a:blipFill>
          </p:spPr>
        </p:sp>
      </p:grpSp>
      <p:sp>
        <p:nvSpPr>
          <p:cNvPr name="Freeform 5" id="5"/>
          <p:cNvSpPr/>
          <p:nvPr/>
        </p:nvSpPr>
        <p:spPr>
          <a:xfrm flipH="false" flipV="false" rot="-10800000">
            <a:off x="14374032" y="5884786"/>
            <a:ext cx="3913968" cy="4402214"/>
          </a:xfrm>
          <a:custGeom>
            <a:avLst/>
            <a:gdLst/>
            <a:ahLst/>
            <a:cxnLst/>
            <a:rect r="r" b="b" t="t" l="l"/>
            <a:pathLst>
              <a:path h="4402214" w="3913968">
                <a:moveTo>
                  <a:pt x="0" y="0"/>
                </a:moveTo>
                <a:lnTo>
                  <a:pt x="3913968" y="0"/>
                </a:lnTo>
                <a:lnTo>
                  <a:pt x="3913968" y="4402214"/>
                </a:lnTo>
                <a:lnTo>
                  <a:pt x="0" y="4402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971550"/>
            <a:ext cx="8700728" cy="1725874"/>
          </a:xfrm>
          <a:prstGeom prst="rect">
            <a:avLst/>
          </a:prstGeom>
        </p:spPr>
        <p:txBody>
          <a:bodyPr anchor="t" rtlCol="false" tIns="0" lIns="0" bIns="0" rIns="0">
            <a:spAutoFit/>
          </a:bodyPr>
          <a:lstStyle/>
          <a:p>
            <a:pPr>
              <a:lnSpc>
                <a:spcPts val="13860"/>
              </a:lnSpc>
            </a:pPr>
            <a:r>
              <a:rPr lang="en-US" sz="11000">
                <a:solidFill>
                  <a:srgbClr val="111B3D"/>
                </a:solidFill>
                <a:latin typeface="DM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902360" y="-551034"/>
            <a:ext cx="8834606" cy="9936673"/>
          </a:xfrm>
          <a:custGeom>
            <a:avLst/>
            <a:gdLst/>
            <a:ahLst/>
            <a:cxnLst/>
            <a:rect r="r" b="b" t="t" l="l"/>
            <a:pathLst>
              <a:path h="9936673" w="8834606">
                <a:moveTo>
                  <a:pt x="0" y="0"/>
                </a:moveTo>
                <a:lnTo>
                  <a:pt x="8834606" y="0"/>
                </a:lnTo>
                <a:lnTo>
                  <a:pt x="8834606" y="9936674"/>
                </a:lnTo>
                <a:lnTo>
                  <a:pt x="0" y="9936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472759" y="4871085"/>
            <a:ext cx="4815241" cy="5415915"/>
          </a:xfrm>
          <a:custGeom>
            <a:avLst/>
            <a:gdLst/>
            <a:ahLst/>
            <a:cxnLst/>
            <a:rect r="r" b="b" t="t" l="l"/>
            <a:pathLst>
              <a:path h="5415915" w="4815241">
                <a:moveTo>
                  <a:pt x="0" y="0"/>
                </a:moveTo>
                <a:lnTo>
                  <a:pt x="4815241" y="0"/>
                </a:lnTo>
                <a:lnTo>
                  <a:pt x="4815241" y="5415915"/>
                </a:lnTo>
                <a:lnTo>
                  <a:pt x="0" y="5415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1028700" y="6148406"/>
            <a:ext cx="8376973" cy="0"/>
          </a:xfrm>
          <a:prstGeom prst="line">
            <a:avLst/>
          </a:prstGeom>
          <a:ln cap="rnd" w="19050">
            <a:solidFill>
              <a:srgbClr val="111B3D"/>
            </a:solidFill>
            <a:prstDash val="solid"/>
            <a:headEnd type="none" len="sm" w="sm"/>
            <a:tailEnd type="none" len="sm" w="sm"/>
          </a:ln>
        </p:spPr>
      </p:sp>
      <p:sp>
        <p:nvSpPr>
          <p:cNvPr name="AutoShape 5" id="5"/>
          <p:cNvSpPr/>
          <p:nvPr/>
        </p:nvSpPr>
        <p:spPr>
          <a:xfrm>
            <a:off x="1028700" y="7310830"/>
            <a:ext cx="8376973" cy="0"/>
          </a:xfrm>
          <a:prstGeom prst="line">
            <a:avLst/>
          </a:prstGeom>
          <a:ln cap="rnd" w="19050">
            <a:solidFill>
              <a:srgbClr val="111B3D"/>
            </a:solidFill>
            <a:prstDash val="solid"/>
            <a:headEnd type="none" len="sm" w="sm"/>
            <a:tailEnd type="none" len="sm" w="sm"/>
          </a:ln>
        </p:spPr>
      </p:sp>
      <p:sp>
        <p:nvSpPr>
          <p:cNvPr name="AutoShape 6" id="6"/>
          <p:cNvSpPr/>
          <p:nvPr/>
        </p:nvSpPr>
        <p:spPr>
          <a:xfrm flipV="true">
            <a:off x="1028700" y="8473253"/>
            <a:ext cx="8376973" cy="0"/>
          </a:xfrm>
          <a:prstGeom prst="line">
            <a:avLst/>
          </a:prstGeom>
          <a:ln cap="rnd" w="19050">
            <a:solidFill>
              <a:srgbClr val="111B3D"/>
            </a:solidFill>
            <a:prstDash val="solid"/>
            <a:headEnd type="none" len="sm" w="sm"/>
            <a:tailEnd type="none" len="sm" w="sm"/>
          </a:ln>
        </p:spPr>
      </p:sp>
      <p:sp>
        <p:nvSpPr>
          <p:cNvPr name="TextBox 7" id="7"/>
          <p:cNvSpPr txBox="true"/>
          <p:nvPr/>
        </p:nvSpPr>
        <p:spPr>
          <a:xfrm rot="0">
            <a:off x="1028700" y="1028700"/>
            <a:ext cx="8115300" cy="1447800"/>
          </a:xfrm>
          <a:prstGeom prst="rect">
            <a:avLst/>
          </a:prstGeom>
        </p:spPr>
        <p:txBody>
          <a:bodyPr anchor="t" rtlCol="false" tIns="0" lIns="0" bIns="0" rIns="0">
            <a:spAutoFit/>
          </a:bodyPr>
          <a:lstStyle/>
          <a:p>
            <a:pPr algn="l" marL="0" indent="0" lvl="0">
              <a:lnSpc>
                <a:spcPts val="11400"/>
              </a:lnSpc>
              <a:spcBef>
                <a:spcPct val="0"/>
              </a:spcBef>
            </a:pPr>
            <a:r>
              <a:rPr lang="en-US" sz="9500">
                <a:solidFill>
                  <a:srgbClr val="111B3D"/>
                </a:solidFill>
                <a:latin typeface="DM Sans Bold"/>
              </a:rPr>
              <a:t>Overview</a:t>
            </a:r>
          </a:p>
        </p:txBody>
      </p:sp>
      <p:sp>
        <p:nvSpPr>
          <p:cNvPr name="TextBox 8" id="8"/>
          <p:cNvSpPr txBox="true"/>
          <p:nvPr/>
        </p:nvSpPr>
        <p:spPr>
          <a:xfrm rot="0">
            <a:off x="1028700" y="3743687"/>
            <a:ext cx="7569706"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111B3D"/>
                </a:solidFill>
                <a:latin typeface="DM Sans Bold"/>
              </a:rPr>
              <a:t>Topik Pembahasan</a:t>
            </a:r>
          </a:p>
        </p:txBody>
      </p:sp>
      <p:sp>
        <p:nvSpPr>
          <p:cNvPr name="TextBox 9" id="9"/>
          <p:cNvSpPr txBox="true"/>
          <p:nvPr/>
        </p:nvSpPr>
        <p:spPr>
          <a:xfrm rot="0">
            <a:off x="1028700" y="5315734"/>
            <a:ext cx="6492240" cy="455295"/>
          </a:xfrm>
          <a:prstGeom prst="rect">
            <a:avLst/>
          </a:prstGeom>
        </p:spPr>
        <p:txBody>
          <a:bodyPr anchor="t" rtlCol="false" tIns="0" lIns="0" bIns="0" rIns="0">
            <a:spAutoFit/>
          </a:bodyPr>
          <a:lstStyle/>
          <a:p>
            <a:pPr algn="l">
              <a:lnSpc>
                <a:spcPts val="3779"/>
              </a:lnSpc>
            </a:pPr>
            <a:r>
              <a:rPr lang="en-US" sz="2699">
                <a:solidFill>
                  <a:srgbClr val="111B3D"/>
                </a:solidFill>
                <a:latin typeface="DM Sans"/>
              </a:rPr>
              <a:t>Aplikasi tentang apa ini?</a:t>
            </a:r>
          </a:p>
        </p:txBody>
      </p:sp>
      <p:sp>
        <p:nvSpPr>
          <p:cNvPr name="TextBox 10" id="10"/>
          <p:cNvSpPr txBox="true"/>
          <p:nvPr/>
        </p:nvSpPr>
        <p:spPr>
          <a:xfrm rot="0">
            <a:off x="1028700" y="7640581"/>
            <a:ext cx="8376973" cy="455295"/>
          </a:xfrm>
          <a:prstGeom prst="rect">
            <a:avLst/>
          </a:prstGeom>
        </p:spPr>
        <p:txBody>
          <a:bodyPr anchor="t" rtlCol="false" tIns="0" lIns="0" bIns="0" rIns="0">
            <a:spAutoFit/>
          </a:bodyPr>
          <a:lstStyle/>
          <a:p>
            <a:pPr algn="l">
              <a:lnSpc>
                <a:spcPts val="3779"/>
              </a:lnSpc>
            </a:pPr>
            <a:r>
              <a:rPr lang="en-US" sz="2699">
                <a:solidFill>
                  <a:srgbClr val="111B3D"/>
                </a:solidFill>
                <a:latin typeface="DM Sans"/>
              </a:rPr>
              <a:t>Bagaimana model dan alur tahapan yang digunakan?</a:t>
            </a:r>
          </a:p>
        </p:txBody>
      </p:sp>
      <p:sp>
        <p:nvSpPr>
          <p:cNvPr name="TextBox 11" id="11"/>
          <p:cNvSpPr txBox="true"/>
          <p:nvPr/>
        </p:nvSpPr>
        <p:spPr>
          <a:xfrm rot="0">
            <a:off x="1028700" y="6478158"/>
            <a:ext cx="6492240" cy="455295"/>
          </a:xfrm>
          <a:prstGeom prst="rect">
            <a:avLst/>
          </a:prstGeom>
        </p:spPr>
        <p:txBody>
          <a:bodyPr anchor="t" rtlCol="false" tIns="0" lIns="0" bIns="0" rIns="0">
            <a:spAutoFit/>
          </a:bodyPr>
          <a:lstStyle/>
          <a:p>
            <a:pPr algn="l">
              <a:lnSpc>
                <a:spcPts val="3779"/>
              </a:lnSpc>
            </a:pPr>
            <a:r>
              <a:rPr lang="en-US" sz="2699">
                <a:solidFill>
                  <a:srgbClr val="111B3D"/>
                </a:solidFill>
                <a:latin typeface="DM Sans"/>
              </a:rPr>
              <a:t>Apa alasan dibuatnya aplikasi ini?</a:t>
            </a:r>
          </a:p>
        </p:txBody>
      </p:sp>
      <p:sp>
        <p:nvSpPr>
          <p:cNvPr name="TextBox 12" id="12"/>
          <p:cNvSpPr txBox="true"/>
          <p:nvPr/>
        </p:nvSpPr>
        <p:spPr>
          <a:xfrm rot="0">
            <a:off x="1028700" y="8803005"/>
            <a:ext cx="6492240" cy="455295"/>
          </a:xfrm>
          <a:prstGeom prst="rect">
            <a:avLst/>
          </a:prstGeom>
        </p:spPr>
        <p:txBody>
          <a:bodyPr anchor="t" rtlCol="false" tIns="0" lIns="0" bIns="0" rIns="0">
            <a:spAutoFit/>
          </a:bodyPr>
          <a:lstStyle/>
          <a:p>
            <a:pPr algn="l">
              <a:lnSpc>
                <a:spcPts val="3779"/>
              </a:lnSpc>
            </a:pPr>
            <a:r>
              <a:rPr lang="en-US" sz="2699">
                <a:solidFill>
                  <a:srgbClr val="111B3D"/>
                </a:solidFill>
                <a:latin typeface="DM Sans"/>
              </a:rPr>
              <a:t>Dataset apa yang digunakan?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902360" y="-551034"/>
            <a:ext cx="8834606" cy="9936673"/>
          </a:xfrm>
          <a:custGeom>
            <a:avLst/>
            <a:gdLst/>
            <a:ahLst/>
            <a:cxnLst/>
            <a:rect r="r" b="b" t="t" l="l"/>
            <a:pathLst>
              <a:path h="9936673" w="8834606">
                <a:moveTo>
                  <a:pt x="0" y="0"/>
                </a:moveTo>
                <a:lnTo>
                  <a:pt x="8834606" y="0"/>
                </a:lnTo>
                <a:lnTo>
                  <a:pt x="8834606" y="9936674"/>
                </a:lnTo>
                <a:lnTo>
                  <a:pt x="0" y="9936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472759" y="4871085"/>
            <a:ext cx="4815241" cy="5415915"/>
          </a:xfrm>
          <a:custGeom>
            <a:avLst/>
            <a:gdLst/>
            <a:ahLst/>
            <a:cxnLst/>
            <a:rect r="r" b="b" t="t" l="l"/>
            <a:pathLst>
              <a:path h="5415915" w="4815241">
                <a:moveTo>
                  <a:pt x="0" y="0"/>
                </a:moveTo>
                <a:lnTo>
                  <a:pt x="4815241" y="0"/>
                </a:lnTo>
                <a:lnTo>
                  <a:pt x="4815241" y="5415915"/>
                </a:lnTo>
                <a:lnTo>
                  <a:pt x="0" y="5415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1028700" y="6148406"/>
            <a:ext cx="8115300" cy="0"/>
          </a:xfrm>
          <a:prstGeom prst="line">
            <a:avLst/>
          </a:prstGeom>
          <a:ln cap="rnd" w="19050">
            <a:solidFill>
              <a:srgbClr val="111B3D"/>
            </a:solidFill>
            <a:prstDash val="solid"/>
            <a:headEnd type="none" len="sm" w="sm"/>
            <a:tailEnd type="none" len="sm" w="sm"/>
          </a:ln>
        </p:spPr>
      </p:sp>
      <p:sp>
        <p:nvSpPr>
          <p:cNvPr name="AutoShape 5" id="5"/>
          <p:cNvSpPr/>
          <p:nvPr/>
        </p:nvSpPr>
        <p:spPr>
          <a:xfrm>
            <a:off x="1028700" y="7310830"/>
            <a:ext cx="8115300" cy="0"/>
          </a:xfrm>
          <a:prstGeom prst="line">
            <a:avLst/>
          </a:prstGeom>
          <a:ln cap="rnd" w="19050">
            <a:solidFill>
              <a:srgbClr val="111B3D"/>
            </a:solidFill>
            <a:prstDash val="solid"/>
            <a:headEnd type="none" len="sm" w="sm"/>
            <a:tailEnd type="none" len="sm" w="sm"/>
          </a:ln>
        </p:spPr>
      </p:sp>
      <p:sp>
        <p:nvSpPr>
          <p:cNvPr name="AutoShape 6" id="6"/>
          <p:cNvSpPr/>
          <p:nvPr/>
        </p:nvSpPr>
        <p:spPr>
          <a:xfrm flipV="true">
            <a:off x="1028700" y="8473253"/>
            <a:ext cx="8115300" cy="0"/>
          </a:xfrm>
          <a:prstGeom prst="line">
            <a:avLst/>
          </a:prstGeom>
          <a:ln cap="rnd" w="19050">
            <a:solidFill>
              <a:srgbClr val="111B3D"/>
            </a:solidFill>
            <a:prstDash val="solid"/>
            <a:headEnd type="none" len="sm" w="sm"/>
            <a:tailEnd type="none" len="sm" w="sm"/>
          </a:ln>
        </p:spPr>
      </p:sp>
      <p:sp>
        <p:nvSpPr>
          <p:cNvPr name="TextBox 7" id="7"/>
          <p:cNvSpPr txBox="true"/>
          <p:nvPr/>
        </p:nvSpPr>
        <p:spPr>
          <a:xfrm rot="0">
            <a:off x="1028700" y="1028700"/>
            <a:ext cx="8115300" cy="1447800"/>
          </a:xfrm>
          <a:prstGeom prst="rect">
            <a:avLst/>
          </a:prstGeom>
        </p:spPr>
        <p:txBody>
          <a:bodyPr anchor="t" rtlCol="false" tIns="0" lIns="0" bIns="0" rIns="0">
            <a:spAutoFit/>
          </a:bodyPr>
          <a:lstStyle/>
          <a:p>
            <a:pPr algn="l" marL="0" indent="0" lvl="0">
              <a:lnSpc>
                <a:spcPts val="11400"/>
              </a:lnSpc>
              <a:spcBef>
                <a:spcPct val="0"/>
              </a:spcBef>
            </a:pPr>
            <a:r>
              <a:rPr lang="en-US" sz="9500">
                <a:solidFill>
                  <a:srgbClr val="111B3D"/>
                </a:solidFill>
                <a:latin typeface="DM Sans Bold"/>
              </a:rPr>
              <a:t>Overview</a:t>
            </a:r>
          </a:p>
        </p:txBody>
      </p:sp>
      <p:sp>
        <p:nvSpPr>
          <p:cNvPr name="TextBox 8" id="8"/>
          <p:cNvSpPr txBox="true"/>
          <p:nvPr/>
        </p:nvSpPr>
        <p:spPr>
          <a:xfrm rot="0">
            <a:off x="1028700" y="3743687"/>
            <a:ext cx="7569706"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111B3D"/>
                </a:solidFill>
                <a:latin typeface="DM Sans Bold"/>
              </a:rPr>
              <a:t>Topik Pembahasan</a:t>
            </a:r>
          </a:p>
        </p:txBody>
      </p:sp>
      <p:sp>
        <p:nvSpPr>
          <p:cNvPr name="TextBox 9" id="9"/>
          <p:cNvSpPr txBox="true"/>
          <p:nvPr/>
        </p:nvSpPr>
        <p:spPr>
          <a:xfrm rot="0">
            <a:off x="1028700" y="5315734"/>
            <a:ext cx="7681367" cy="455295"/>
          </a:xfrm>
          <a:prstGeom prst="rect">
            <a:avLst/>
          </a:prstGeom>
        </p:spPr>
        <p:txBody>
          <a:bodyPr anchor="t" rtlCol="false" tIns="0" lIns="0" bIns="0" rIns="0">
            <a:spAutoFit/>
          </a:bodyPr>
          <a:lstStyle/>
          <a:p>
            <a:pPr algn="l">
              <a:lnSpc>
                <a:spcPts val="3779"/>
              </a:lnSpc>
            </a:pPr>
            <a:r>
              <a:rPr lang="en-US" sz="2699">
                <a:solidFill>
                  <a:srgbClr val="111B3D"/>
                </a:solidFill>
                <a:latin typeface="DM Sans"/>
              </a:rPr>
              <a:t>Bagaimana performa dari hasil pengujian model?</a:t>
            </a:r>
          </a:p>
        </p:txBody>
      </p:sp>
      <p:sp>
        <p:nvSpPr>
          <p:cNvPr name="TextBox 10" id="10"/>
          <p:cNvSpPr txBox="true"/>
          <p:nvPr/>
        </p:nvSpPr>
        <p:spPr>
          <a:xfrm rot="0">
            <a:off x="1028700" y="7640581"/>
            <a:ext cx="7322627" cy="455295"/>
          </a:xfrm>
          <a:prstGeom prst="rect">
            <a:avLst/>
          </a:prstGeom>
        </p:spPr>
        <p:txBody>
          <a:bodyPr anchor="t" rtlCol="false" tIns="0" lIns="0" bIns="0" rIns="0">
            <a:spAutoFit/>
          </a:bodyPr>
          <a:lstStyle/>
          <a:p>
            <a:pPr algn="l">
              <a:lnSpc>
                <a:spcPts val="3779"/>
              </a:lnSpc>
            </a:pPr>
            <a:r>
              <a:rPr lang="en-US" sz="2699">
                <a:solidFill>
                  <a:srgbClr val="111B3D"/>
                </a:solidFill>
                <a:latin typeface="DM Sans"/>
              </a:rPr>
              <a:t>Kesimpulan apa yang didapat dari aplikasi ini?</a:t>
            </a:r>
          </a:p>
        </p:txBody>
      </p:sp>
      <p:sp>
        <p:nvSpPr>
          <p:cNvPr name="TextBox 11" id="11"/>
          <p:cNvSpPr txBox="true"/>
          <p:nvPr/>
        </p:nvSpPr>
        <p:spPr>
          <a:xfrm rot="0">
            <a:off x="1028700" y="6478158"/>
            <a:ext cx="7681367" cy="455295"/>
          </a:xfrm>
          <a:prstGeom prst="rect">
            <a:avLst/>
          </a:prstGeom>
        </p:spPr>
        <p:txBody>
          <a:bodyPr anchor="t" rtlCol="false" tIns="0" lIns="0" bIns="0" rIns="0">
            <a:spAutoFit/>
          </a:bodyPr>
          <a:lstStyle/>
          <a:p>
            <a:pPr algn="l">
              <a:lnSpc>
                <a:spcPts val="3779"/>
              </a:lnSpc>
            </a:pPr>
            <a:r>
              <a:rPr lang="en-US" sz="2699">
                <a:solidFill>
                  <a:srgbClr val="111B3D"/>
                </a:solidFill>
                <a:latin typeface="DM Sans"/>
              </a:rPr>
              <a:t>Bagaimana proses deployment aplikasi ini?</a:t>
            </a:r>
          </a:p>
        </p:txBody>
      </p:sp>
      <p:sp>
        <p:nvSpPr>
          <p:cNvPr name="TextBox 12" id="12"/>
          <p:cNvSpPr txBox="true"/>
          <p:nvPr/>
        </p:nvSpPr>
        <p:spPr>
          <a:xfrm rot="0">
            <a:off x="1028700" y="8803005"/>
            <a:ext cx="8115300" cy="455295"/>
          </a:xfrm>
          <a:prstGeom prst="rect">
            <a:avLst/>
          </a:prstGeom>
        </p:spPr>
        <p:txBody>
          <a:bodyPr anchor="t" rtlCol="false" tIns="0" lIns="0" bIns="0" rIns="0">
            <a:spAutoFit/>
          </a:bodyPr>
          <a:lstStyle/>
          <a:p>
            <a:pPr algn="l">
              <a:lnSpc>
                <a:spcPts val="3779"/>
              </a:lnSpc>
            </a:pPr>
            <a:r>
              <a:rPr lang="en-US" sz="2699">
                <a:solidFill>
                  <a:srgbClr val="111B3D"/>
                </a:solidFill>
                <a:latin typeface="DM Sans"/>
              </a:rPr>
              <a:t>Apa saran dan rekomendasi yang dapat diberikan?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sp>
        <p:nvSpPr>
          <p:cNvPr name="AutoShape 2" id="2"/>
          <p:cNvSpPr/>
          <p:nvPr/>
        </p:nvSpPr>
        <p:spPr>
          <a:xfrm rot="0">
            <a:off x="0" y="5143500"/>
            <a:ext cx="18288000" cy="5143500"/>
          </a:xfrm>
          <a:prstGeom prst="rect">
            <a:avLst/>
          </a:prstGeom>
          <a:solidFill>
            <a:srgbClr val="111B3D"/>
          </a:solidFill>
        </p:spPr>
      </p:sp>
      <p:sp>
        <p:nvSpPr>
          <p:cNvPr name="TextBox 3" id="3"/>
          <p:cNvSpPr txBox="true"/>
          <p:nvPr/>
        </p:nvSpPr>
        <p:spPr>
          <a:xfrm rot="0">
            <a:off x="1028700" y="1019175"/>
            <a:ext cx="5056993" cy="1533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111B3D"/>
                </a:solidFill>
                <a:latin typeface="DM Sans Bold"/>
              </a:rPr>
              <a:t>Aplikasi tentang apa ini?</a:t>
            </a:r>
          </a:p>
        </p:txBody>
      </p:sp>
      <p:sp>
        <p:nvSpPr>
          <p:cNvPr name="TextBox 4" id="4"/>
          <p:cNvSpPr txBox="true"/>
          <p:nvPr/>
        </p:nvSpPr>
        <p:spPr>
          <a:xfrm rot="0">
            <a:off x="981075" y="5564505"/>
            <a:ext cx="8951471" cy="4265295"/>
          </a:xfrm>
          <a:prstGeom prst="rect">
            <a:avLst/>
          </a:prstGeom>
        </p:spPr>
        <p:txBody>
          <a:bodyPr anchor="t" rtlCol="false" tIns="0" lIns="0" bIns="0" rIns="0">
            <a:spAutoFit/>
          </a:bodyPr>
          <a:lstStyle/>
          <a:p>
            <a:pPr>
              <a:lnSpc>
                <a:spcPts val="3779"/>
              </a:lnSpc>
            </a:pPr>
            <a:r>
              <a:rPr lang="en-US" sz="2699">
                <a:solidFill>
                  <a:srgbClr val="F7FDFD"/>
                </a:solidFill>
                <a:latin typeface="DM Sans"/>
              </a:rPr>
              <a:t>Aplikasi ini dirancang khusus untuk menganalisis sentimen dari ulasan hotel di kota Jakarta. </a:t>
            </a:r>
          </a:p>
          <a:p>
            <a:pPr>
              <a:lnSpc>
                <a:spcPts val="3779"/>
              </a:lnSpc>
            </a:pPr>
          </a:p>
          <a:p>
            <a:pPr>
              <a:lnSpc>
                <a:spcPts val="3779"/>
              </a:lnSpc>
            </a:pPr>
            <a:r>
              <a:rPr lang="en-US" sz="2699">
                <a:solidFill>
                  <a:srgbClr val="F7FDFD"/>
                </a:solidFill>
                <a:latin typeface="DM Sans"/>
              </a:rPr>
              <a:t>Aplikasi ini memberikan pengguna kemampuan untuk dengan cepat mengevaluasi umpan balik pelanggan terhadap berbagai hotel di Jakarta melalui analisis sentimen otomatis.</a:t>
            </a:r>
          </a:p>
          <a:p>
            <a:pPr>
              <a:lnSpc>
                <a:spcPts val="3779"/>
              </a:lnSpc>
            </a:pPr>
          </a:p>
          <a:p>
            <a:pPr algn="l" marL="0" indent="0" lvl="0">
              <a:lnSpc>
                <a:spcPts val="3779"/>
              </a:lnSpc>
              <a:spcBef>
                <a:spcPct val="0"/>
              </a:spcBef>
            </a:pPr>
            <a:r>
              <a:rPr lang="en-US" sz="2699">
                <a:solidFill>
                  <a:srgbClr val="F7FDFD"/>
                </a:solidFill>
                <a:latin typeface="DM Sans"/>
              </a:rPr>
              <a:t>Model training menggunakan algoritma SVC.</a:t>
            </a:r>
          </a:p>
        </p:txBody>
      </p:sp>
      <p:grpSp>
        <p:nvGrpSpPr>
          <p:cNvPr name="Group 5" id="5"/>
          <p:cNvGrpSpPr/>
          <p:nvPr/>
        </p:nvGrpSpPr>
        <p:grpSpPr>
          <a:xfrm rot="0">
            <a:off x="9684427" y="0"/>
            <a:ext cx="8603573" cy="10287000"/>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0" t="0" r="-79463"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sp>
        <p:nvSpPr>
          <p:cNvPr name="AutoShape 2" id="2"/>
          <p:cNvSpPr/>
          <p:nvPr/>
        </p:nvSpPr>
        <p:spPr>
          <a:xfrm rot="0">
            <a:off x="0" y="6078378"/>
            <a:ext cx="18288000" cy="4208622"/>
          </a:xfrm>
          <a:prstGeom prst="rect">
            <a:avLst/>
          </a:prstGeom>
          <a:solidFill>
            <a:srgbClr val="111B3D"/>
          </a:solidFill>
        </p:spPr>
      </p:sp>
      <p:grpSp>
        <p:nvGrpSpPr>
          <p:cNvPr name="Group 3" id="3"/>
          <p:cNvGrpSpPr/>
          <p:nvPr/>
        </p:nvGrpSpPr>
        <p:grpSpPr>
          <a:xfrm rot="0">
            <a:off x="2999640" y="7477178"/>
            <a:ext cx="4393625" cy="1039695"/>
            <a:chOff x="0" y="0"/>
            <a:chExt cx="5858166" cy="1386261"/>
          </a:xfrm>
        </p:grpSpPr>
        <p:sp>
          <p:nvSpPr>
            <p:cNvPr name="TextBox 4" id="4"/>
            <p:cNvSpPr txBox="true"/>
            <p:nvPr/>
          </p:nvSpPr>
          <p:spPr>
            <a:xfrm rot="0">
              <a:off x="0" y="-9525"/>
              <a:ext cx="5858166" cy="720725"/>
            </a:xfrm>
            <a:prstGeom prst="rect">
              <a:avLst/>
            </a:prstGeom>
          </p:spPr>
          <p:txBody>
            <a:bodyPr anchor="t" rtlCol="false" tIns="0" lIns="0" bIns="0" rIns="0">
              <a:spAutoFit/>
            </a:bodyPr>
            <a:lstStyle/>
            <a:p>
              <a:pPr algn="ctr" marL="0" indent="0" lvl="0">
                <a:lnSpc>
                  <a:spcPts val="4200"/>
                </a:lnSpc>
                <a:spcBef>
                  <a:spcPct val="0"/>
                </a:spcBef>
              </a:pPr>
              <a:r>
                <a:rPr lang="en-US" sz="3500">
                  <a:solidFill>
                    <a:srgbClr val="F7FDFD"/>
                  </a:solidFill>
                  <a:latin typeface="DM Sans Bold"/>
                </a:rPr>
                <a:t>Permasalahan</a:t>
              </a:r>
            </a:p>
          </p:txBody>
        </p:sp>
        <p:sp>
          <p:nvSpPr>
            <p:cNvPr name="TextBox 5" id="5"/>
            <p:cNvSpPr txBox="true"/>
            <p:nvPr/>
          </p:nvSpPr>
          <p:spPr>
            <a:xfrm rot="0">
              <a:off x="0" y="914456"/>
              <a:ext cx="5858166" cy="471805"/>
            </a:xfrm>
            <a:prstGeom prst="rect">
              <a:avLst/>
            </a:prstGeom>
          </p:spPr>
          <p:txBody>
            <a:bodyPr anchor="t" rtlCol="false" tIns="0" lIns="0" bIns="0" rIns="0">
              <a:spAutoFit/>
            </a:bodyPr>
            <a:lstStyle/>
            <a:p>
              <a:pPr algn="ctr" marL="0" indent="0" lvl="0">
                <a:lnSpc>
                  <a:spcPts val="2940"/>
                </a:lnSpc>
                <a:spcBef>
                  <a:spcPct val="0"/>
                </a:spcBef>
              </a:pPr>
            </a:p>
          </p:txBody>
        </p:sp>
      </p:grpSp>
      <p:grpSp>
        <p:nvGrpSpPr>
          <p:cNvPr name="Group 6" id="6"/>
          <p:cNvGrpSpPr/>
          <p:nvPr/>
        </p:nvGrpSpPr>
        <p:grpSpPr>
          <a:xfrm rot="0">
            <a:off x="10269596" y="7477178"/>
            <a:ext cx="4393625" cy="1039695"/>
            <a:chOff x="0" y="0"/>
            <a:chExt cx="5858166" cy="1386261"/>
          </a:xfrm>
        </p:grpSpPr>
        <p:sp>
          <p:nvSpPr>
            <p:cNvPr name="TextBox 7" id="7"/>
            <p:cNvSpPr txBox="true"/>
            <p:nvPr/>
          </p:nvSpPr>
          <p:spPr>
            <a:xfrm rot="0">
              <a:off x="0" y="-9525"/>
              <a:ext cx="5858166" cy="720725"/>
            </a:xfrm>
            <a:prstGeom prst="rect">
              <a:avLst/>
            </a:prstGeom>
          </p:spPr>
          <p:txBody>
            <a:bodyPr anchor="t" rtlCol="false" tIns="0" lIns="0" bIns="0" rIns="0">
              <a:spAutoFit/>
            </a:bodyPr>
            <a:lstStyle/>
            <a:p>
              <a:pPr algn="ctr" marL="0" indent="0" lvl="0">
                <a:lnSpc>
                  <a:spcPts val="4200"/>
                </a:lnSpc>
                <a:spcBef>
                  <a:spcPct val="0"/>
                </a:spcBef>
              </a:pPr>
              <a:r>
                <a:rPr lang="en-US" sz="3500">
                  <a:solidFill>
                    <a:srgbClr val="F7FDFD"/>
                  </a:solidFill>
                  <a:latin typeface="DM Sans Bold"/>
                </a:rPr>
                <a:t>Tujuan</a:t>
              </a:r>
            </a:p>
          </p:txBody>
        </p:sp>
        <p:sp>
          <p:nvSpPr>
            <p:cNvPr name="TextBox 8" id="8"/>
            <p:cNvSpPr txBox="true"/>
            <p:nvPr/>
          </p:nvSpPr>
          <p:spPr>
            <a:xfrm rot="0">
              <a:off x="0" y="914456"/>
              <a:ext cx="5858166" cy="471805"/>
            </a:xfrm>
            <a:prstGeom prst="rect">
              <a:avLst/>
            </a:prstGeom>
          </p:spPr>
          <p:txBody>
            <a:bodyPr anchor="t" rtlCol="false" tIns="0" lIns="0" bIns="0" rIns="0">
              <a:spAutoFit/>
            </a:bodyPr>
            <a:lstStyle/>
            <a:p>
              <a:pPr algn="ctr" marL="0" indent="0" lvl="0">
                <a:lnSpc>
                  <a:spcPts val="2940"/>
                </a:lnSpc>
                <a:spcBef>
                  <a:spcPct val="0"/>
                </a:spcBef>
              </a:pPr>
            </a:p>
          </p:txBody>
        </p:sp>
      </p:grpSp>
      <p:sp>
        <p:nvSpPr>
          <p:cNvPr name="TextBox 9" id="9"/>
          <p:cNvSpPr txBox="true"/>
          <p:nvPr/>
        </p:nvSpPr>
        <p:spPr>
          <a:xfrm rot="0">
            <a:off x="4092518" y="1828800"/>
            <a:ext cx="10102965" cy="1416050"/>
          </a:xfrm>
          <a:prstGeom prst="rect">
            <a:avLst/>
          </a:prstGeom>
        </p:spPr>
        <p:txBody>
          <a:bodyPr anchor="t" rtlCol="false" tIns="0" lIns="0" bIns="0" rIns="0">
            <a:spAutoFit/>
          </a:bodyPr>
          <a:lstStyle/>
          <a:p>
            <a:pPr algn="ctr">
              <a:lnSpc>
                <a:spcPts val="5500"/>
              </a:lnSpc>
            </a:pPr>
            <a:r>
              <a:rPr lang="en-US" sz="5000">
                <a:solidFill>
                  <a:srgbClr val="111B3D"/>
                </a:solidFill>
                <a:latin typeface="DM Sans Bold"/>
              </a:rPr>
              <a:t>Apa alasan dibuatnya</a:t>
            </a:r>
          </a:p>
          <a:p>
            <a:pPr algn="ctr" marL="0" indent="0" lvl="0">
              <a:lnSpc>
                <a:spcPts val="5500"/>
              </a:lnSpc>
            </a:pPr>
            <a:r>
              <a:rPr lang="en-US" sz="5000">
                <a:solidFill>
                  <a:srgbClr val="111B3D"/>
                </a:solidFill>
                <a:latin typeface="DM Sans Bold"/>
              </a:rPr>
              <a:t>aplikasi ini?</a:t>
            </a:r>
          </a:p>
        </p:txBody>
      </p:sp>
      <p:grpSp>
        <p:nvGrpSpPr>
          <p:cNvPr name="Group 10" id="10"/>
          <p:cNvGrpSpPr/>
          <p:nvPr/>
        </p:nvGrpSpPr>
        <p:grpSpPr>
          <a:xfrm rot="0">
            <a:off x="8780405" y="4432401"/>
            <a:ext cx="7372008" cy="2513498"/>
            <a:chOff x="0" y="0"/>
            <a:chExt cx="8007350" cy="2730119"/>
          </a:xfrm>
        </p:grpSpPr>
        <p:sp>
          <p:nvSpPr>
            <p:cNvPr name="Freeform 11" id="11"/>
            <p:cNvSpPr/>
            <p:nvPr/>
          </p:nvSpPr>
          <p:spPr>
            <a:xfrm flipH="false" flipV="false" rot="0">
              <a:off x="0" y="0"/>
              <a:ext cx="8007350" cy="2730119"/>
            </a:xfrm>
            <a:custGeom>
              <a:avLst/>
              <a:gdLst/>
              <a:ahLst/>
              <a:cxnLst/>
              <a:rect r="r" b="b" t="t" l="l"/>
              <a:pathLst>
                <a:path h="2730119" w="8007350">
                  <a:moveTo>
                    <a:pt x="8007350" y="0"/>
                  </a:moveTo>
                  <a:lnTo>
                    <a:pt x="8007350" y="2730119"/>
                  </a:lnTo>
                  <a:lnTo>
                    <a:pt x="0" y="2730119"/>
                  </a:lnTo>
                  <a:lnTo>
                    <a:pt x="1220216" y="0"/>
                  </a:lnTo>
                  <a:lnTo>
                    <a:pt x="8007350" y="0"/>
                  </a:lnTo>
                  <a:close/>
                </a:path>
              </a:pathLst>
            </a:custGeom>
            <a:blipFill>
              <a:blip r:embed="rId2"/>
              <a:stretch>
                <a:fillRect l="0" t="-47765" r="0" b="-47765"/>
              </a:stretch>
            </a:blipFill>
          </p:spPr>
        </p:sp>
      </p:grpSp>
      <p:grpSp>
        <p:nvGrpSpPr>
          <p:cNvPr name="Group 12" id="12"/>
          <p:cNvGrpSpPr/>
          <p:nvPr/>
        </p:nvGrpSpPr>
        <p:grpSpPr>
          <a:xfrm rot="0">
            <a:off x="1453019" y="4432401"/>
            <a:ext cx="7610878" cy="2594900"/>
            <a:chOff x="0" y="0"/>
            <a:chExt cx="8007477" cy="2730119"/>
          </a:xfrm>
        </p:grpSpPr>
        <p:sp>
          <p:nvSpPr>
            <p:cNvPr name="Freeform 13" id="13"/>
            <p:cNvSpPr/>
            <p:nvPr/>
          </p:nvSpPr>
          <p:spPr>
            <a:xfrm flipH="false" flipV="false" rot="0">
              <a:off x="0" y="0"/>
              <a:ext cx="8007477" cy="2730119"/>
            </a:xfrm>
            <a:custGeom>
              <a:avLst/>
              <a:gdLst/>
              <a:ahLst/>
              <a:cxnLst/>
              <a:rect r="r" b="b" t="t" l="l"/>
              <a:pathLst>
                <a:path h="2730119" w="8007477">
                  <a:moveTo>
                    <a:pt x="8007477" y="0"/>
                  </a:moveTo>
                  <a:lnTo>
                    <a:pt x="6787261" y="2730119"/>
                  </a:lnTo>
                  <a:lnTo>
                    <a:pt x="0" y="2730119"/>
                  </a:lnTo>
                  <a:lnTo>
                    <a:pt x="0" y="0"/>
                  </a:lnTo>
                  <a:lnTo>
                    <a:pt x="8007477" y="0"/>
                  </a:lnTo>
                  <a:close/>
                </a:path>
              </a:pathLst>
            </a:custGeom>
            <a:blipFill>
              <a:blip r:embed="rId3"/>
              <a:stretch>
                <a:fillRect l="0" t="-37060" r="0" b="-58473"/>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4A3BB"/>
        </a:solidFill>
      </p:bgPr>
    </p:bg>
    <p:spTree>
      <p:nvGrpSpPr>
        <p:cNvPr id="1" name=""/>
        <p:cNvGrpSpPr/>
        <p:nvPr/>
      </p:nvGrpSpPr>
      <p:grpSpPr>
        <a:xfrm>
          <a:off x="0" y="0"/>
          <a:ext cx="0" cy="0"/>
          <a:chOff x="0" y="0"/>
          <a:chExt cx="0" cy="0"/>
        </a:xfrm>
      </p:grpSpPr>
      <p:sp>
        <p:nvSpPr>
          <p:cNvPr name="TextBox 2" id="2"/>
          <p:cNvSpPr txBox="true"/>
          <p:nvPr/>
        </p:nvSpPr>
        <p:spPr>
          <a:xfrm rot="0">
            <a:off x="1028700" y="3044227"/>
            <a:ext cx="10767012" cy="4265295"/>
          </a:xfrm>
          <a:prstGeom prst="rect">
            <a:avLst/>
          </a:prstGeom>
        </p:spPr>
        <p:txBody>
          <a:bodyPr anchor="t" rtlCol="false" tIns="0" lIns="0" bIns="0" rIns="0">
            <a:spAutoFit/>
          </a:bodyPr>
          <a:lstStyle/>
          <a:p>
            <a:pPr>
              <a:lnSpc>
                <a:spcPts val="3779"/>
              </a:lnSpc>
            </a:pPr>
            <a:r>
              <a:rPr lang="en-US" sz="2699">
                <a:solidFill>
                  <a:srgbClr val="F7FDFD"/>
                </a:solidFill>
                <a:latin typeface="DM Sans"/>
              </a:rPr>
              <a:t>Dalam menghadirkan aplikasi sentiment analysis untuk ulasan hotel di Jakarta, beberapa permasalahan muncul. Pertama, fluktuasi sentimen bisa menjadi kendala utama, terutama ketika dipengaruhi oleh faktor-faktor eksternal atau tren yang bersifat sementara.</a:t>
            </a:r>
          </a:p>
          <a:p>
            <a:pPr>
              <a:lnSpc>
                <a:spcPts val="3779"/>
              </a:lnSpc>
            </a:pPr>
          </a:p>
          <a:p>
            <a:pPr algn="l" marL="0" indent="0" lvl="0">
              <a:lnSpc>
                <a:spcPts val="3779"/>
              </a:lnSpc>
              <a:spcBef>
                <a:spcPct val="0"/>
              </a:spcBef>
            </a:pPr>
            <a:r>
              <a:rPr lang="en-US" sz="2699">
                <a:solidFill>
                  <a:srgbClr val="F7FDFD"/>
                </a:solidFill>
                <a:latin typeface="DM Sans"/>
              </a:rPr>
              <a:t>Bahasa yang beragam dan ekspresi pelanggan yang bervariasi juga menjadi tantangan dalam memastikan analisis sentimen yang akurat. Selain itu, penilaian kredibilitas ulasan merupakan perhatian penting untuk menghindari informasi yang tidak akurat atau bias.</a:t>
            </a:r>
          </a:p>
        </p:txBody>
      </p:sp>
      <p:sp>
        <p:nvSpPr>
          <p:cNvPr name="TextBox 3" id="3"/>
          <p:cNvSpPr txBox="true"/>
          <p:nvPr/>
        </p:nvSpPr>
        <p:spPr>
          <a:xfrm rot="0">
            <a:off x="1028700" y="1634453"/>
            <a:ext cx="7823187" cy="771525"/>
          </a:xfrm>
          <a:prstGeom prst="rect">
            <a:avLst/>
          </a:prstGeom>
        </p:spPr>
        <p:txBody>
          <a:bodyPr anchor="t" rtlCol="false" tIns="0" lIns="0" bIns="0" rIns="0">
            <a:spAutoFit/>
          </a:bodyPr>
          <a:lstStyle/>
          <a:p>
            <a:pPr marL="0" indent="0" lvl="0">
              <a:lnSpc>
                <a:spcPts val="6000"/>
              </a:lnSpc>
              <a:spcBef>
                <a:spcPct val="0"/>
              </a:spcBef>
            </a:pPr>
            <a:r>
              <a:rPr lang="en-US" sz="5000">
                <a:solidFill>
                  <a:srgbClr val="F7FDFD"/>
                </a:solidFill>
                <a:latin typeface="DM Sans Bold"/>
              </a:rPr>
              <a:t>Permasalahan</a:t>
            </a:r>
          </a:p>
        </p:txBody>
      </p:sp>
      <p:grpSp>
        <p:nvGrpSpPr>
          <p:cNvPr name="Group 4" id="4"/>
          <p:cNvGrpSpPr>
            <a:grpSpLocks noChangeAspect="true"/>
          </p:cNvGrpSpPr>
          <p:nvPr/>
        </p:nvGrpSpPr>
        <p:grpSpPr>
          <a:xfrm rot="0">
            <a:off x="9144000" y="0"/>
            <a:ext cx="9144000" cy="10287000"/>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F7FDFD"/>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2"/>
              <a:stretch>
                <a:fillRect l="0" t="-16666" r="0" b="-16666"/>
              </a:stretch>
            </a:blipFill>
          </p:spPr>
        </p:sp>
      </p:grpSp>
      <p:sp>
        <p:nvSpPr>
          <p:cNvPr name="Freeform 7" id="7"/>
          <p:cNvSpPr/>
          <p:nvPr/>
        </p:nvSpPr>
        <p:spPr>
          <a:xfrm flipH="false" flipV="false" rot="-5400000">
            <a:off x="164370" y="7487324"/>
            <a:ext cx="2635306" cy="2964046"/>
          </a:xfrm>
          <a:custGeom>
            <a:avLst/>
            <a:gdLst/>
            <a:ahLst/>
            <a:cxnLst/>
            <a:rect r="r" b="b" t="t" l="l"/>
            <a:pathLst>
              <a:path h="2964046" w="2635306">
                <a:moveTo>
                  <a:pt x="0" y="0"/>
                </a:moveTo>
                <a:lnTo>
                  <a:pt x="2635306" y="0"/>
                </a:lnTo>
                <a:lnTo>
                  <a:pt x="2635306" y="2964046"/>
                </a:lnTo>
                <a:lnTo>
                  <a:pt x="0" y="2964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4A3BB"/>
        </a:solidFill>
      </p:bgPr>
    </p:bg>
    <p:spTree>
      <p:nvGrpSpPr>
        <p:cNvPr id="1" name=""/>
        <p:cNvGrpSpPr/>
        <p:nvPr/>
      </p:nvGrpSpPr>
      <p:grpSpPr>
        <a:xfrm>
          <a:off x="0" y="0"/>
          <a:ext cx="0" cy="0"/>
          <a:chOff x="0" y="0"/>
          <a:chExt cx="0" cy="0"/>
        </a:xfrm>
      </p:grpSpPr>
      <p:sp>
        <p:nvSpPr>
          <p:cNvPr name="TextBox 2" id="2"/>
          <p:cNvSpPr txBox="true"/>
          <p:nvPr/>
        </p:nvSpPr>
        <p:spPr>
          <a:xfrm rot="0">
            <a:off x="1028700" y="3044227"/>
            <a:ext cx="10767012" cy="3789045"/>
          </a:xfrm>
          <a:prstGeom prst="rect">
            <a:avLst/>
          </a:prstGeom>
        </p:spPr>
        <p:txBody>
          <a:bodyPr anchor="t" rtlCol="false" tIns="0" lIns="0" bIns="0" rIns="0">
            <a:spAutoFit/>
          </a:bodyPr>
          <a:lstStyle/>
          <a:p>
            <a:pPr>
              <a:lnSpc>
                <a:spcPts val="3779"/>
              </a:lnSpc>
            </a:pPr>
            <a:r>
              <a:rPr lang="en-US" sz="2699">
                <a:solidFill>
                  <a:srgbClr val="F7FDFD"/>
                </a:solidFill>
                <a:latin typeface="DM Sans"/>
              </a:rPr>
              <a:t>Dengan mengatasi permasalahan sebelumnya, aplikasi sentiment analysis ini bertujuan memberikan informasi akurat dan kredibel tentang sentimen pelanggan terhadap hotel di Jakarta. </a:t>
            </a:r>
          </a:p>
          <a:p>
            <a:pPr>
              <a:lnSpc>
                <a:spcPts val="3779"/>
              </a:lnSpc>
            </a:pPr>
          </a:p>
          <a:p>
            <a:pPr algn="l" marL="0" indent="0" lvl="0">
              <a:lnSpc>
                <a:spcPts val="3779"/>
              </a:lnSpc>
              <a:spcBef>
                <a:spcPct val="0"/>
              </a:spcBef>
            </a:pPr>
            <a:r>
              <a:rPr lang="en-US" sz="2699">
                <a:solidFill>
                  <a:srgbClr val="F7FDFD"/>
                </a:solidFill>
                <a:latin typeface="DM Sans"/>
              </a:rPr>
              <a:t>Fokusnya adalah memberikan pemahaman terperinci terhadap berbagai aspek, seperti layanan, fasilitas, dan kebersihan, sehingga pengguna dapat membuat keputusan yang lebih informasional dan sesuai dengan preferensi individu. </a:t>
            </a:r>
          </a:p>
        </p:txBody>
      </p:sp>
      <p:sp>
        <p:nvSpPr>
          <p:cNvPr name="TextBox 3" id="3"/>
          <p:cNvSpPr txBox="true"/>
          <p:nvPr/>
        </p:nvSpPr>
        <p:spPr>
          <a:xfrm rot="0">
            <a:off x="1028700" y="1634453"/>
            <a:ext cx="7823187" cy="771525"/>
          </a:xfrm>
          <a:prstGeom prst="rect">
            <a:avLst/>
          </a:prstGeom>
        </p:spPr>
        <p:txBody>
          <a:bodyPr anchor="t" rtlCol="false" tIns="0" lIns="0" bIns="0" rIns="0">
            <a:spAutoFit/>
          </a:bodyPr>
          <a:lstStyle/>
          <a:p>
            <a:pPr marL="0" indent="0" lvl="0">
              <a:lnSpc>
                <a:spcPts val="6000"/>
              </a:lnSpc>
              <a:spcBef>
                <a:spcPct val="0"/>
              </a:spcBef>
            </a:pPr>
            <a:r>
              <a:rPr lang="en-US" sz="5000">
                <a:solidFill>
                  <a:srgbClr val="F7FDFD"/>
                </a:solidFill>
                <a:latin typeface="DM Sans Bold"/>
              </a:rPr>
              <a:t>Tujuan</a:t>
            </a:r>
          </a:p>
        </p:txBody>
      </p:sp>
      <p:grpSp>
        <p:nvGrpSpPr>
          <p:cNvPr name="Group 4" id="4"/>
          <p:cNvGrpSpPr>
            <a:grpSpLocks noChangeAspect="true"/>
          </p:cNvGrpSpPr>
          <p:nvPr/>
        </p:nvGrpSpPr>
        <p:grpSpPr>
          <a:xfrm rot="0">
            <a:off x="9144000" y="0"/>
            <a:ext cx="9144000" cy="10287000"/>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F7FDFD"/>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2"/>
              <a:stretch>
                <a:fillRect l="0" t="-16666" r="0" b="-16666"/>
              </a:stretch>
            </a:blipFill>
          </p:spPr>
        </p:sp>
      </p:grpSp>
      <p:sp>
        <p:nvSpPr>
          <p:cNvPr name="Freeform 7" id="7"/>
          <p:cNvSpPr/>
          <p:nvPr/>
        </p:nvSpPr>
        <p:spPr>
          <a:xfrm flipH="false" flipV="false" rot="-5400000">
            <a:off x="164370" y="7487324"/>
            <a:ext cx="2635306" cy="2964046"/>
          </a:xfrm>
          <a:custGeom>
            <a:avLst/>
            <a:gdLst/>
            <a:ahLst/>
            <a:cxnLst/>
            <a:rect r="r" b="b" t="t" l="l"/>
            <a:pathLst>
              <a:path h="2964046" w="2635306">
                <a:moveTo>
                  <a:pt x="0" y="0"/>
                </a:moveTo>
                <a:lnTo>
                  <a:pt x="2635306" y="0"/>
                </a:lnTo>
                <a:lnTo>
                  <a:pt x="2635306" y="2964046"/>
                </a:lnTo>
                <a:lnTo>
                  <a:pt x="0" y="2964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964046" y="7366672"/>
            <a:ext cx="10767012" cy="1712976"/>
          </a:xfrm>
          <a:prstGeom prst="rect">
            <a:avLst/>
          </a:prstGeom>
        </p:spPr>
        <p:txBody>
          <a:bodyPr anchor="t" rtlCol="false" tIns="0" lIns="0" bIns="0" rIns="0">
            <a:spAutoFit/>
          </a:bodyPr>
          <a:lstStyle/>
          <a:p>
            <a:pPr>
              <a:lnSpc>
                <a:spcPts val="3402"/>
              </a:lnSpc>
              <a:spcBef>
                <a:spcPct val="0"/>
              </a:spcBef>
            </a:pPr>
            <a:r>
              <a:rPr lang="en-US" sz="2700">
                <a:solidFill>
                  <a:srgbClr val="FFFFFF"/>
                </a:solidFill>
                <a:latin typeface="DM Sans"/>
              </a:rPr>
              <a:t>Secara keseluruhan, tujuan aplikasi ini adalah meningkatkan pengalaman pengguna dalam merencanakan perjalanan mereka ke Jakarta dengan menyediakan pandangan yang komprehensif dan relevan terhadap ulasan hotel di kota tersebut.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grpSp>
        <p:nvGrpSpPr>
          <p:cNvPr name="Group 2" id="2"/>
          <p:cNvGrpSpPr/>
          <p:nvPr/>
        </p:nvGrpSpPr>
        <p:grpSpPr>
          <a:xfrm rot="0">
            <a:off x="4771757" y="814049"/>
            <a:ext cx="4034498" cy="5893219"/>
            <a:chOff x="0" y="0"/>
            <a:chExt cx="4347210" cy="6350000"/>
          </a:xfrm>
        </p:grpSpPr>
        <p:sp>
          <p:nvSpPr>
            <p:cNvPr name="Freeform 3" id="3"/>
            <p:cNvSpPr/>
            <p:nvPr/>
          </p:nvSpPr>
          <p:spPr>
            <a:xfrm flipH="false" flipV="false" rot="0">
              <a:off x="0" y="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blipFill>
              <a:blip r:embed="rId2"/>
              <a:stretch>
                <a:fillRect l="-43862" t="-35677" r="-4776" b="0"/>
              </a:stretch>
            </a:blipFill>
          </p:spPr>
        </p:sp>
      </p:grpSp>
      <p:grpSp>
        <p:nvGrpSpPr>
          <p:cNvPr name="Group 4" id="4"/>
          <p:cNvGrpSpPr/>
          <p:nvPr/>
        </p:nvGrpSpPr>
        <p:grpSpPr>
          <a:xfrm rot="0">
            <a:off x="13532627" y="762718"/>
            <a:ext cx="4034498" cy="5893219"/>
            <a:chOff x="0" y="0"/>
            <a:chExt cx="4347210" cy="6350000"/>
          </a:xfrm>
        </p:grpSpPr>
        <p:sp>
          <p:nvSpPr>
            <p:cNvPr name="Freeform 5" id="5"/>
            <p:cNvSpPr/>
            <p:nvPr/>
          </p:nvSpPr>
          <p:spPr>
            <a:xfrm flipH="false" flipV="false" rot="0">
              <a:off x="0" y="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blipFill>
              <a:blip r:embed="rId3"/>
              <a:stretch>
                <a:fillRect l="-59518" t="0" r="-59518" b="0"/>
              </a:stretch>
            </a:blipFill>
          </p:spPr>
        </p:sp>
      </p:grpSp>
      <p:grpSp>
        <p:nvGrpSpPr>
          <p:cNvPr name="Group 6" id="6"/>
          <p:cNvGrpSpPr/>
          <p:nvPr/>
        </p:nvGrpSpPr>
        <p:grpSpPr>
          <a:xfrm rot="0">
            <a:off x="9144000" y="762718"/>
            <a:ext cx="4034498" cy="5893219"/>
            <a:chOff x="0" y="0"/>
            <a:chExt cx="4347210" cy="6350000"/>
          </a:xfrm>
        </p:grpSpPr>
        <p:sp>
          <p:nvSpPr>
            <p:cNvPr name="Freeform 7" id="7"/>
            <p:cNvSpPr/>
            <p:nvPr/>
          </p:nvSpPr>
          <p:spPr>
            <a:xfrm flipH="false" flipV="false" rot="0">
              <a:off x="0" y="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blipFill>
              <a:blip r:embed="rId4"/>
              <a:stretch>
                <a:fillRect l="0" t="-2459" r="0" b="-2459"/>
              </a:stretch>
            </a:blipFill>
          </p:spPr>
        </p:sp>
      </p:grpSp>
      <p:sp>
        <p:nvSpPr>
          <p:cNvPr name="TextBox 8" id="8"/>
          <p:cNvSpPr txBox="true"/>
          <p:nvPr/>
        </p:nvSpPr>
        <p:spPr>
          <a:xfrm rot="0">
            <a:off x="628650" y="1972393"/>
            <a:ext cx="3562350" cy="5343525"/>
          </a:xfrm>
          <a:prstGeom prst="rect">
            <a:avLst/>
          </a:prstGeom>
        </p:spPr>
        <p:txBody>
          <a:bodyPr anchor="t" rtlCol="false" tIns="0" lIns="0" bIns="0" rIns="0">
            <a:spAutoFit/>
          </a:bodyPr>
          <a:lstStyle/>
          <a:p>
            <a:pPr algn="ctr">
              <a:lnSpc>
                <a:spcPts val="6000"/>
              </a:lnSpc>
            </a:pPr>
            <a:r>
              <a:rPr lang="en-US" sz="5000">
                <a:solidFill>
                  <a:srgbClr val="111B3D"/>
                </a:solidFill>
                <a:latin typeface="DM Sans Bold"/>
              </a:rPr>
              <a:t>Bagaimana model dan alur tahapan yang digunakan?</a:t>
            </a:r>
          </a:p>
          <a:p>
            <a:pPr algn="ctr" marL="0" indent="0" lvl="0">
              <a:lnSpc>
                <a:spcPts val="6000"/>
              </a:lnSpc>
              <a:spcBef>
                <a:spcPct val="0"/>
              </a:spcBef>
            </a:pPr>
          </a:p>
        </p:txBody>
      </p:sp>
      <p:grpSp>
        <p:nvGrpSpPr>
          <p:cNvPr name="Group 9" id="9"/>
          <p:cNvGrpSpPr/>
          <p:nvPr/>
        </p:nvGrpSpPr>
        <p:grpSpPr>
          <a:xfrm rot="0">
            <a:off x="13627877" y="7154967"/>
            <a:ext cx="3711660" cy="1350140"/>
            <a:chOff x="0" y="0"/>
            <a:chExt cx="4948880" cy="1800187"/>
          </a:xfrm>
        </p:grpSpPr>
        <p:sp>
          <p:nvSpPr>
            <p:cNvPr name="TextBox 10" id="10"/>
            <p:cNvSpPr txBox="true"/>
            <p:nvPr/>
          </p:nvSpPr>
          <p:spPr>
            <a:xfrm rot="0">
              <a:off x="0" y="0"/>
              <a:ext cx="4948880" cy="546100"/>
            </a:xfrm>
            <a:prstGeom prst="rect">
              <a:avLst/>
            </a:prstGeom>
          </p:spPr>
          <p:txBody>
            <a:bodyPr anchor="t" rtlCol="false" tIns="0" lIns="0" bIns="0" rIns="0">
              <a:spAutoFit/>
            </a:bodyPr>
            <a:lstStyle/>
            <a:p>
              <a:pPr marL="0" indent="0" lvl="0">
                <a:lnSpc>
                  <a:spcPts val="3240"/>
                </a:lnSpc>
                <a:spcBef>
                  <a:spcPct val="0"/>
                </a:spcBef>
              </a:pPr>
              <a:r>
                <a:rPr lang="en-US" sz="2700">
                  <a:solidFill>
                    <a:srgbClr val="111B3D"/>
                  </a:solidFill>
                  <a:latin typeface="DM Sans Bold"/>
                </a:rPr>
                <a:t>Alur Tahapan SVC</a:t>
              </a:r>
            </a:p>
          </p:txBody>
        </p:sp>
        <p:sp>
          <p:nvSpPr>
            <p:cNvPr name="TextBox 11" id="11"/>
            <p:cNvSpPr txBox="true"/>
            <p:nvPr/>
          </p:nvSpPr>
          <p:spPr>
            <a:xfrm rot="0">
              <a:off x="0" y="833082"/>
              <a:ext cx="4948880" cy="9671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Akan dijelaskan pada slide berikutnya.</a:t>
              </a:r>
            </a:p>
          </p:txBody>
        </p:sp>
      </p:grpSp>
      <p:grpSp>
        <p:nvGrpSpPr>
          <p:cNvPr name="Group 12" id="12"/>
          <p:cNvGrpSpPr/>
          <p:nvPr/>
        </p:nvGrpSpPr>
        <p:grpSpPr>
          <a:xfrm rot="0">
            <a:off x="9239250" y="7154967"/>
            <a:ext cx="3711660" cy="2464565"/>
            <a:chOff x="0" y="0"/>
            <a:chExt cx="4948880" cy="3286087"/>
          </a:xfrm>
        </p:grpSpPr>
        <p:sp>
          <p:nvSpPr>
            <p:cNvPr name="TextBox 13" id="13"/>
            <p:cNvSpPr txBox="true"/>
            <p:nvPr/>
          </p:nvSpPr>
          <p:spPr>
            <a:xfrm rot="0">
              <a:off x="0" y="0"/>
              <a:ext cx="4948880" cy="546100"/>
            </a:xfrm>
            <a:prstGeom prst="rect">
              <a:avLst/>
            </a:prstGeom>
          </p:spPr>
          <p:txBody>
            <a:bodyPr anchor="t" rtlCol="false" tIns="0" lIns="0" bIns="0" rIns="0">
              <a:spAutoFit/>
            </a:bodyPr>
            <a:lstStyle/>
            <a:p>
              <a:pPr marL="0" indent="0" lvl="0">
                <a:lnSpc>
                  <a:spcPts val="3240"/>
                </a:lnSpc>
                <a:spcBef>
                  <a:spcPct val="0"/>
                </a:spcBef>
              </a:pPr>
              <a:r>
                <a:rPr lang="en-US" sz="2700">
                  <a:solidFill>
                    <a:srgbClr val="111B3D"/>
                  </a:solidFill>
                  <a:latin typeface="DM Sans Bold"/>
                </a:rPr>
                <a:t>Model Training SVC</a:t>
              </a:r>
            </a:p>
          </p:txBody>
        </p:sp>
        <p:sp>
          <p:nvSpPr>
            <p:cNvPr name="TextBox 14" id="14"/>
            <p:cNvSpPr txBox="true"/>
            <p:nvPr/>
          </p:nvSpPr>
          <p:spPr>
            <a:xfrm rot="0">
              <a:off x="0" y="833082"/>
              <a:ext cx="4948880" cy="24530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Model melatih algoritma pada data ulasan, menerjemahkan teks ke representasi numerik, dan memprediksi sentimen ulasan baru.</a:t>
              </a:r>
            </a:p>
          </p:txBody>
        </p:sp>
      </p:grpSp>
      <p:grpSp>
        <p:nvGrpSpPr>
          <p:cNvPr name="Group 15" id="15"/>
          <p:cNvGrpSpPr/>
          <p:nvPr/>
        </p:nvGrpSpPr>
        <p:grpSpPr>
          <a:xfrm rot="0">
            <a:off x="4867007" y="7154967"/>
            <a:ext cx="3711660" cy="1721615"/>
            <a:chOff x="0" y="0"/>
            <a:chExt cx="4948880" cy="2295487"/>
          </a:xfrm>
        </p:grpSpPr>
        <p:sp>
          <p:nvSpPr>
            <p:cNvPr name="TextBox 16" id="16"/>
            <p:cNvSpPr txBox="true"/>
            <p:nvPr/>
          </p:nvSpPr>
          <p:spPr>
            <a:xfrm rot="0">
              <a:off x="0" y="0"/>
              <a:ext cx="4948880" cy="546100"/>
            </a:xfrm>
            <a:prstGeom prst="rect">
              <a:avLst/>
            </a:prstGeom>
          </p:spPr>
          <p:txBody>
            <a:bodyPr anchor="t" rtlCol="false" tIns="0" lIns="0" bIns="0" rIns="0">
              <a:spAutoFit/>
            </a:bodyPr>
            <a:lstStyle/>
            <a:p>
              <a:pPr marL="0" indent="0" lvl="0">
                <a:lnSpc>
                  <a:spcPts val="3240"/>
                </a:lnSpc>
                <a:spcBef>
                  <a:spcPct val="0"/>
                </a:spcBef>
              </a:pPr>
              <a:r>
                <a:rPr lang="en-US" sz="2700">
                  <a:solidFill>
                    <a:srgbClr val="111B3D"/>
                  </a:solidFill>
                  <a:latin typeface="DM Sans Bold"/>
                </a:rPr>
                <a:t>Model Web Scrapping</a:t>
              </a:r>
            </a:p>
          </p:txBody>
        </p:sp>
        <p:sp>
          <p:nvSpPr>
            <p:cNvPr name="TextBox 17" id="17"/>
            <p:cNvSpPr txBox="true"/>
            <p:nvPr/>
          </p:nvSpPr>
          <p:spPr>
            <a:xfrm rot="0">
              <a:off x="0" y="833082"/>
              <a:ext cx="4948880" cy="14624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Model yang berfungsi untuk mengumpulkan dataset dengan cara web scrapping.</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DFD"/>
        </a:solidFill>
      </p:bgPr>
    </p:bg>
    <p:spTree>
      <p:nvGrpSpPr>
        <p:cNvPr id="1" name=""/>
        <p:cNvGrpSpPr/>
        <p:nvPr/>
      </p:nvGrpSpPr>
      <p:grpSpPr>
        <a:xfrm>
          <a:off x="0" y="0"/>
          <a:ext cx="0" cy="0"/>
          <a:chOff x="0" y="0"/>
          <a:chExt cx="0" cy="0"/>
        </a:xfrm>
      </p:grpSpPr>
      <p:sp>
        <p:nvSpPr>
          <p:cNvPr name="Freeform 2" id="2"/>
          <p:cNvSpPr/>
          <p:nvPr/>
        </p:nvSpPr>
        <p:spPr>
          <a:xfrm flipH="false" flipV="true" rot="5400000">
            <a:off x="732808" y="-732808"/>
            <a:ext cx="11748960" cy="13214577"/>
          </a:xfrm>
          <a:custGeom>
            <a:avLst/>
            <a:gdLst/>
            <a:ahLst/>
            <a:cxnLst/>
            <a:rect r="r" b="b" t="t" l="l"/>
            <a:pathLst>
              <a:path h="13214577" w="11748960">
                <a:moveTo>
                  <a:pt x="0" y="13214576"/>
                </a:moveTo>
                <a:lnTo>
                  <a:pt x="11748960" y="13214576"/>
                </a:lnTo>
                <a:lnTo>
                  <a:pt x="11748960" y="0"/>
                </a:lnTo>
                <a:lnTo>
                  <a:pt x="0" y="0"/>
                </a:lnTo>
                <a:lnTo>
                  <a:pt x="0" y="132145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6354" y="1498504"/>
            <a:ext cx="323850" cy="3238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4A3BB"/>
            </a:solidFill>
          </p:spPr>
        </p:sp>
      </p:grpSp>
      <p:grpSp>
        <p:nvGrpSpPr>
          <p:cNvPr name="Group 5" id="5"/>
          <p:cNvGrpSpPr/>
          <p:nvPr/>
        </p:nvGrpSpPr>
        <p:grpSpPr>
          <a:xfrm rot="0">
            <a:off x="8505937" y="3855582"/>
            <a:ext cx="323850" cy="32385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4A3BB"/>
            </a:solidFill>
          </p:spPr>
        </p:sp>
      </p:grpSp>
      <p:grpSp>
        <p:nvGrpSpPr>
          <p:cNvPr name="Group 7" id="7"/>
          <p:cNvGrpSpPr/>
          <p:nvPr/>
        </p:nvGrpSpPr>
        <p:grpSpPr>
          <a:xfrm rot="0">
            <a:off x="6199733" y="5966285"/>
            <a:ext cx="323850" cy="32385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4A3BB"/>
            </a:solidFill>
          </p:spPr>
        </p:sp>
      </p:grpSp>
      <p:grpSp>
        <p:nvGrpSpPr>
          <p:cNvPr name="Group 9" id="9"/>
          <p:cNvGrpSpPr/>
          <p:nvPr/>
        </p:nvGrpSpPr>
        <p:grpSpPr>
          <a:xfrm rot="0">
            <a:off x="3812628" y="8068138"/>
            <a:ext cx="323850" cy="32385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4A3BB"/>
            </a:solidFill>
          </p:spPr>
        </p:sp>
      </p:grpSp>
      <p:sp>
        <p:nvSpPr>
          <p:cNvPr name="TextBox 11" id="11"/>
          <p:cNvSpPr txBox="true"/>
          <p:nvPr/>
        </p:nvSpPr>
        <p:spPr>
          <a:xfrm rot="0">
            <a:off x="1028700" y="1019175"/>
            <a:ext cx="5971021" cy="771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7FDFD"/>
                </a:solidFill>
                <a:latin typeface="DM Sans Bold"/>
              </a:rPr>
              <a:t>Alur tahapan SVC</a:t>
            </a:r>
          </a:p>
        </p:txBody>
      </p:sp>
      <p:grpSp>
        <p:nvGrpSpPr>
          <p:cNvPr name="Group 12" id="12"/>
          <p:cNvGrpSpPr/>
          <p:nvPr/>
        </p:nvGrpSpPr>
        <p:grpSpPr>
          <a:xfrm rot="0">
            <a:off x="11983494" y="1406699"/>
            <a:ext cx="4240778" cy="1774746"/>
            <a:chOff x="0" y="0"/>
            <a:chExt cx="5654370" cy="2366328"/>
          </a:xfrm>
        </p:grpSpPr>
        <p:sp>
          <p:nvSpPr>
            <p:cNvPr name="TextBox 13" id="13"/>
            <p:cNvSpPr txBox="true"/>
            <p:nvPr/>
          </p:nvSpPr>
          <p:spPr>
            <a:xfrm rot="0">
              <a:off x="0" y="-9525"/>
              <a:ext cx="5654370" cy="720725"/>
            </a:xfrm>
            <a:prstGeom prst="rect">
              <a:avLst/>
            </a:prstGeom>
          </p:spPr>
          <p:txBody>
            <a:bodyPr anchor="t" rtlCol="false" tIns="0" lIns="0" bIns="0" rIns="0">
              <a:spAutoFit/>
            </a:bodyPr>
            <a:lstStyle/>
            <a:p>
              <a:pPr marL="0" indent="0" lvl="0">
                <a:lnSpc>
                  <a:spcPts val="4200"/>
                </a:lnSpc>
                <a:spcBef>
                  <a:spcPct val="0"/>
                </a:spcBef>
              </a:pPr>
              <a:r>
                <a:rPr lang="en-US" sz="3500">
                  <a:solidFill>
                    <a:srgbClr val="111B3D"/>
                  </a:solidFill>
                  <a:latin typeface="DM Sans Bold"/>
                </a:rPr>
                <a:t>4. Evaluasi model</a:t>
              </a:r>
            </a:p>
          </p:txBody>
        </p:sp>
        <p:sp>
          <p:nvSpPr>
            <p:cNvPr name="TextBox 14" id="14"/>
            <p:cNvSpPr txBox="true"/>
            <p:nvPr/>
          </p:nvSpPr>
          <p:spPr>
            <a:xfrm rot="0">
              <a:off x="0" y="903923"/>
              <a:ext cx="5654370" cy="14624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Menggunakan model yang telah dilatih untuk mengklasifikasikan atau memprediksi kelas data baru.</a:t>
              </a:r>
            </a:p>
          </p:txBody>
        </p:sp>
      </p:grpSp>
      <p:grpSp>
        <p:nvGrpSpPr>
          <p:cNvPr name="Group 15" id="15"/>
          <p:cNvGrpSpPr/>
          <p:nvPr/>
        </p:nvGrpSpPr>
        <p:grpSpPr>
          <a:xfrm rot="0">
            <a:off x="9363077" y="3763778"/>
            <a:ext cx="6085549" cy="1774746"/>
            <a:chOff x="0" y="0"/>
            <a:chExt cx="8114065" cy="2366328"/>
          </a:xfrm>
        </p:grpSpPr>
        <p:sp>
          <p:nvSpPr>
            <p:cNvPr name="TextBox 16" id="16"/>
            <p:cNvSpPr txBox="true"/>
            <p:nvPr/>
          </p:nvSpPr>
          <p:spPr>
            <a:xfrm rot="0">
              <a:off x="0" y="-9525"/>
              <a:ext cx="8114065" cy="720725"/>
            </a:xfrm>
            <a:prstGeom prst="rect">
              <a:avLst/>
            </a:prstGeom>
          </p:spPr>
          <p:txBody>
            <a:bodyPr anchor="t" rtlCol="false" tIns="0" lIns="0" bIns="0" rIns="0">
              <a:spAutoFit/>
            </a:bodyPr>
            <a:lstStyle/>
            <a:p>
              <a:pPr marL="0" indent="0" lvl="0">
                <a:lnSpc>
                  <a:spcPts val="4200"/>
                </a:lnSpc>
                <a:spcBef>
                  <a:spcPct val="0"/>
                </a:spcBef>
              </a:pPr>
              <a:r>
                <a:rPr lang="en-US" sz="3500">
                  <a:solidFill>
                    <a:srgbClr val="111B3D"/>
                  </a:solidFill>
                  <a:latin typeface="DM Sans Bold"/>
                </a:rPr>
                <a:t>3. Pelatihan model SVC</a:t>
              </a:r>
            </a:p>
          </p:txBody>
        </p:sp>
        <p:sp>
          <p:nvSpPr>
            <p:cNvPr name="TextBox 17" id="17"/>
            <p:cNvSpPr txBox="true"/>
            <p:nvPr/>
          </p:nvSpPr>
          <p:spPr>
            <a:xfrm rot="0">
              <a:off x="0" y="903923"/>
              <a:ext cx="8114065" cy="14624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Inisialisasi dan latih model Support Vector Classifier (SVC) menggunakan data latih, memilih kernel dan menyesuaikan hyperparameter.</a:t>
              </a:r>
            </a:p>
          </p:txBody>
        </p:sp>
      </p:grpSp>
      <p:grpSp>
        <p:nvGrpSpPr>
          <p:cNvPr name="Group 18" id="18"/>
          <p:cNvGrpSpPr/>
          <p:nvPr/>
        </p:nvGrpSpPr>
        <p:grpSpPr>
          <a:xfrm rot="0">
            <a:off x="7056873" y="5874480"/>
            <a:ext cx="6876165" cy="1774746"/>
            <a:chOff x="0" y="0"/>
            <a:chExt cx="9168220" cy="2366328"/>
          </a:xfrm>
        </p:grpSpPr>
        <p:sp>
          <p:nvSpPr>
            <p:cNvPr name="TextBox 19" id="19"/>
            <p:cNvSpPr txBox="true"/>
            <p:nvPr/>
          </p:nvSpPr>
          <p:spPr>
            <a:xfrm rot="0">
              <a:off x="0" y="-9525"/>
              <a:ext cx="9168220" cy="720725"/>
            </a:xfrm>
            <a:prstGeom prst="rect">
              <a:avLst/>
            </a:prstGeom>
          </p:spPr>
          <p:txBody>
            <a:bodyPr anchor="t" rtlCol="false" tIns="0" lIns="0" bIns="0" rIns="0">
              <a:spAutoFit/>
            </a:bodyPr>
            <a:lstStyle/>
            <a:p>
              <a:pPr marL="0" indent="0" lvl="0">
                <a:lnSpc>
                  <a:spcPts val="4200"/>
                </a:lnSpc>
                <a:spcBef>
                  <a:spcPct val="0"/>
                </a:spcBef>
              </a:pPr>
              <a:r>
                <a:rPr lang="en-US" sz="3500">
                  <a:solidFill>
                    <a:srgbClr val="111B3D"/>
                  </a:solidFill>
                  <a:latin typeface="DM Sans Bold"/>
                </a:rPr>
                <a:t>2. Preprocessing data</a:t>
              </a:r>
            </a:p>
          </p:txBody>
        </p:sp>
        <p:sp>
          <p:nvSpPr>
            <p:cNvPr name="TextBox 20" id="20"/>
            <p:cNvSpPr txBox="true"/>
            <p:nvPr/>
          </p:nvSpPr>
          <p:spPr>
            <a:xfrm rot="0">
              <a:off x="0" y="903923"/>
              <a:ext cx="9168220" cy="14624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Lakukan preprocessing pada data teks ulasan, termasuk penghapusan karakter khusus, konversi huruf kecil, penghapusan stopwords, dan lemmatisasi kata.</a:t>
              </a:r>
            </a:p>
          </p:txBody>
        </p:sp>
      </p:grpSp>
      <p:grpSp>
        <p:nvGrpSpPr>
          <p:cNvPr name="Group 21" id="21"/>
          <p:cNvGrpSpPr/>
          <p:nvPr/>
        </p:nvGrpSpPr>
        <p:grpSpPr>
          <a:xfrm rot="0">
            <a:off x="4669768" y="7976333"/>
            <a:ext cx="7867853" cy="1403271"/>
            <a:chOff x="0" y="0"/>
            <a:chExt cx="10490470" cy="1871028"/>
          </a:xfrm>
        </p:grpSpPr>
        <p:sp>
          <p:nvSpPr>
            <p:cNvPr name="TextBox 22" id="22"/>
            <p:cNvSpPr txBox="true"/>
            <p:nvPr/>
          </p:nvSpPr>
          <p:spPr>
            <a:xfrm rot="0">
              <a:off x="0" y="-9525"/>
              <a:ext cx="10490470" cy="720725"/>
            </a:xfrm>
            <a:prstGeom prst="rect">
              <a:avLst/>
            </a:prstGeom>
          </p:spPr>
          <p:txBody>
            <a:bodyPr anchor="t" rtlCol="false" tIns="0" lIns="0" bIns="0" rIns="0">
              <a:spAutoFit/>
            </a:bodyPr>
            <a:lstStyle/>
            <a:p>
              <a:pPr>
                <a:lnSpc>
                  <a:spcPts val="4200"/>
                </a:lnSpc>
                <a:spcBef>
                  <a:spcPct val="0"/>
                </a:spcBef>
              </a:pPr>
              <a:r>
                <a:rPr lang="en-US" sz="3500">
                  <a:solidFill>
                    <a:srgbClr val="111B3D"/>
                  </a:solidFill>
                  <a:latin typeface="DM Sans Bold"/>
                </a:rPr>
                <a:t>1.  Pemilihan dan pengumpulan data</a:t>
              </a:r>
            </a:p>
          </p:txBody>
        </p:sp>
        <p:sp>
          <p:nvSpPr>
            <p:cNvPr name="TextBox 23" id="23"/>
            <p:cNvSpPr txBox="true"/>
            <p:nvPr/>
          </p:nvSpPr>
          <p:spPr>
            <a:xfrm rot="0">
              <a:off x="0" y="903923"/>
              <a:ext cx="10490470" cy="967105"/>
            </a:xfrm>
            <a:prstGeom prst="rect">
              <a:avLst/>
            </a:prstGeom>
          </p:spPr>
          <p:txBody>
            <a:bodyPr anchor="t" rtlCol="false" tIns="0" lIns="0" bIns="0" rIns="0">
              <a:spAutoFit/>
            </a:bodyPr>
            <a:lstStyle/>
            <a:p>
              <a:pPr marL="0" indent="0" lvl="0">
                <a:lnSpc>
                  <a:spcPts val="2940"/>
                </a:lnSpc>
                <a:spcBef>
                  <a:spcPct val="0"/>
                </a:spcBef>
              </a:pPr>
              <a:r>
                <a:rPr lang="en-US" sz="2100">
                  <a:solidFill>
                    <a:srgbClr val="111B3D"/>
                  </a:solidFill>
                  <a:latin typeface="DM Sans"/>
                </a:rPr>
                <a:t>Pilih dataset ulasan hotel dengan label sentimen (positif/negatif) dan kumpulkan data sesuai kebutuhan aplikasi.</a:t>
              </a:r>
            </a:p>
          </p:txBody>
        </p:sp>
      </p:grpSp>
      <p:sp>
        <p:nvSpPr>
          <p:cNvPr name="Freeform 24" id="24"/>
          <p:cNvSpPr/>
          <p:nvPr/>
        </p:nvSpPr>
        <p:spPr>
          <a:xfrm flipH="false" flipV="false" rot="-10800000">
            <a:off x="12254505" y="3500860"/>
            <a:ext cx="6033495" cy="6786140"/>
          </a:xfrm>
          <a:custGeom>
            <a:avLst/>
            <a:gdLst/>
            <a:ahLst/>
            <a:cxnLst/>
            <a:rect r="r" b="b" t="t" l="l"/>
            <a:pathLst>
              <a:path h="6786140" w="6033495">
                <a:moveTo>
                  <a:pt x="0" y="0"/>
                </a:moveTo>
                <a:lnTo>
                  <a:pt x="6033495" y="0"/>
                </a:lnTo>
                <a:lnTo>
                  <a:pt x="6033495" y="6786140"/>
                </a:lnTo>
                <a:lnTo>
                  <a:pt x="0" y="6786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DAF4uqZxjNs</dc:identifier>
  <dcterms:modified xsi:type="dcterms:W3CDTF">2011-08-01T06:04:30Z</dcterms:modified>
  <cp:revision>1</cp:revision>
  <dc:title>PPT Aplikasi Sentiment Analysis</dc:title>
</cp:coreProperties>
</file>